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70" r:id="rId3"/>
    <p:sldId id="271" r:id="rId4"/>
    <p:sldId id="257" r:id="rId5"/>
    <p:sldId id="273" r:id="rId6"/>
    <p:sldId id="272" r:id="rId7"/>
    <p:sldId id="265" r:id="rId8"/>
    <p:sldId id="258" r:id="rId9"/>
    <p:sldId id="259" r:id="rId10"/>
    <p:sldId id="266" r:id="rId11"/>
    <p:sldId id="260" r:id="rId12"/>
    <p:sldId id="261" r:id="rId13"/>
    <p:sldId id="267" r:id="rId14"/>
    <p:sldId id="262" r:id="rId15"/>
    <p:sldId id="263" r:id="rId16"/>
    <p:sldId id="268" r:id="rId17"/>
    <p:sldId id="264" r:id="rId1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5" d="100"/>
          <a:sy n="75" d="100"/>
        </p:scale>
        <p:origin x="52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0451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2459188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FFFDFA"/>
          </a:solidFill>
          <a:ln w="7620">
            <a:solidFill>
              <a:srgbClr val="E5E0DF"/>
            </a:solidFill>
            <a:prstDash val="solid"/>
          </a:ln>
        </p:spPr>
      </p:sp>
      <p:sp>
        <p:nvSpPr>
          <p:cNvPr id="4" name="Text 1"/>
          <p:cNvSpPr/>
          <p:nvPr/>
        </p:nvSpPr>
        <p:spPr>
          <a:xfrm>
            <a:off x="6319599" y="2154904"/>
            <a:ext cx="7477601" cy="1720331"/>
          </a:xfrm>
          <a:prstGeom prst="rect">
            <a:avLst/>
          </a:prstGeom>
          <a:noFill/>
          <a:ln/>
        </p:spPr>
        <p:txBody>
          <a:bodyPr wrap="square" rtlCol="0" anchor="t"/>
          <a:lstStyle/>
          <a:p>
            <a:pPr marL="0" indent="0">
              <a:lnSpc>
                <a:spcPts val="6823"/>
              </a:lnSpc>
              <a:buNone/>
            </a:pPr>
            <a:r>
              <a:rPr lang="en-US" sz="5249" dirty="0">
                <a:solidFill>
                  <a:srgbClr val="5C4E3D"/>
                </a:solidFill>
                <a:latin typeface="Libre Baskerville" pitchFamily="34" charset="0"/>
                <a:ea typeface="Libre Baskerville" pitchFamily="34" charset="-122"/>
                <a:cs typeface="Libre Baskerville" pitchFamily="34" charset="-120"/>
              </a:rPr>
              <a:t>Introducción al Polimorfismo</a:t>
            </a:r>
            <a:endParaRPr lang="en-US" sz="5249" dirty="0"/>
          </a:p>
        </p:txBody>
      </p:sp>
      <p:sp>
        <p:nvSpPr>
          <p:cNvPr id="5" name="Text 2"/>
          <p:cNvSpPr/>
          <p:nvPr/>
        </p:nvSpPr>
        <p:spPr>
          <a:xfrm>
            <a:off x="6319599" y="4206040"/>
            <a:ext cx="7477601" cy="1190616"/>
          </a:xfrm>
          <a:prstGeom prst="rect">
            <a:avLst/>
          </a:prstGeom>
          <a:noFill/>
          <a:ln/>
        </p:spPr>
        <p:txBody>
          <a:bodyPr wrap="square" rtlCol="0" anchor="t"/>
          <a:lstStyle/>
          <a:p>
            <a:pPr marL="0" indent="0">
              <a:lnSpc>
                <a:spcPts val="3149"/>
              </a:lnSpc>
              <a:buNone/>
            </a:pPr>
            <a:r>
              <a:rPr lang="en-US" sz="1750" dirty="0">
                <a:solidFill>
                  <a:srgbClr val="454240"/>
                </a:solidFill>
                <a:latin typeface="DM Sans" pitchFamily="34" charset="0"/>
                <a:ea typeface="DM Sans" pitchFamily="34" charset="-122"/>
                <a:cs typeface="DM Sans" pitchFamily="34" charset="-120"/>
              </a:rPr>
              <a:t>El Polimorfismo es una de las características más importantes de la programación orientada a objetos. En esta serie de módulos, exploraremos sus tipos, ventajas y su uso en Java.</a:t>
            </a:r>
            <a:endParaRPr lang="en-US" sz="1750" dirty="0"/>
          </a:p>
        </p:txBody>
      </p:sp>
      <p:sp>
        <p:nvSpPr>
          <p:cNvPr id="6" name="Shape 3"/>
          <p:cNvSpPr/>
          <p:nvPr/>
        </p:nvSpPr>
        <p:spPr>
          <a:xfrm>
            <a:off x="6319599" y="5617194"/>
            <a:ext cx="355402" cy="352788"/>
          </a:xfrm>
          <a:prstGeom prst="roundRect">
            <a:avLst>
              <a:gd name="adj" fmla="val 25916657"/>
            </a:avLst>
          </a:prstGeom>
          <a:noFill/>
          <a:ln w="7620">
            <a:solidFill>
              <a:srgbClr val="FFFFFF"/>
            </a:solidFill>
            <a:prstDash val="solid"/>
          </a:ln>
        </p:spPr>
      </p:sp>
      <p:pic>
        <p:nvPicPr>
          <p:cNvPr id="7" name="Image 1" descr="preencoded.png"/>
          <p:cNvPicPr>
            <a:picLocks noChangeAspect="1"/>
          </p:cNvPicPr>
          <p:nvPr/>
        </p:nvPicPr>
        <p:blipFill>
          <a:blip r:embed="rId4"/>
          <a:stretch>
            <a:fillRect/>
          </a:stretch>
        </p:blipFill>
        <p:spPr>
          <a:xfrm>
            <a:off x="6327219" y="5624758"/>
            <a:ext cx="340162" cy="337660"/>
          </a:xfrm>
          <a:prstGeom prst="rect">
            <a:avLst/>
          </a:prstGeom>
        </p:spPr>
      </p:pic>
      <p:sp>
        <p:nvSpPr>
          <p:cNvPr id="8" name="Text 4"/>
          <p:cNvSpPr/>
          <p:nvPr/>
        </p:nvSpPr>
        <p:spPr>
          <a:xfrm>
            <a:off x="6786086" y="5622630"/>
            <a:ext cx="2301240" cy="385999"/>
          </a:xfrm>
          <a:prstGeom prst="rect">
            <a:avLst/>
          </a:prstGeom>
          <a:noFill/>
          <a:ln/>
        </p:spPr>
        <p:txBody>
          <a:bodyPr wrap="none" rtlCol="0" anchor="t"/>
          <a:lstStyle/>
          <a:p>
            <a:pPr marL="0" indent="0" algn="l">
              <a:lnSpc>
                <a:spcPts val="3062"/>
              </a:lnSpc>
              <a:buNone/>
            </a:pPr>
            <a:r>
              <a:rPr lang="en-US" sz="2187" b="1" dirty="0">
                <a:solidFill>
                  <a:srgbClr val="454240"/>
                </a:solidFill>
                <a:latin typeface="DM Sans" pitchFamily="34" charset="0"/>
                <a:ea typeface="DM Sans" pitchFamily="34" charset="-122"/>
                <a:cs typeface="DM Sans" pitchFamily="34" charset="-120"/>
              </a:rPr>
              <a:t>by Pablo Guevara</a:t>
            </a:r>
            <a:endParaRPr lang="en-US" sz="2187" dirty="0"/>
          </a:p>
        </p:txBody>
      </p:sp>
      <p:pic>
        <p:nvPicPr>
          <p:cNvPr id="9" name="Image 2" descr="preencoded.png"/>
          <p:cNvPicPr>
            <a:picLocks noChangeAspect="1"/>
          </p:cNvPicPr>
          <p:nvPr/>
        </p:nvPicPr>
        <p:blipFill>
          <a:blip r:embed="rId5"/>
          <a:stretch>
            <a:fillRect/>
          </a:stretch>
        </p:blipFill>
        <p:spPr>
          <a:xfrm>
            <a:off x="0" y="0"/>
            <a:ext cx="5486400" cy="816908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CA181FDE-D2DB-492E-B830-6F582750B5F8}"/>
              </a:ext>
            </a:extLst>
          </p:cNvPr>
          <p:cNvSpPr txBox="1"/>
          <p:nvPr/>
        </p:nvSpPr>
        <p:spPr>
          <a:xfrm>
            <a:off x="3543300" y="1390977"/>
            <a:ext cx="7315200" cy="5355312"/>
          </a:xfrm>
          <a:prstGeom prst="rect">
            <a:avLst/>
          </a:prstGeom>
          <a:noFill/>
        </p:spPr>
        <p:txBody>
          <a:bodyPr wrap="square">
            <a:spAutoFit/>
          </a:bodyPr>
          <a:lstStyle/>
          <a:p>
            <a:r>
              <a:rPr lang="en-US" sz="1800" dirty="0">
                <a:solidFill>
                  <a:srgbClr val="454240"/>
                </a:solidFill>
                <a:latin typeface="DM Sans" pitchFamily="34" charset="0"/>
                <a:ea typeface="DM Sans" pitchFamily="34" charset="-122"/>
                <a:cs typeface="DM Sans" pitchFamily="34" charset="-120"/>
              </a:rPr>
              <a:t>class </a:t>
            </a:r>
            <a:r>
              <a:rPr lang="en-US" sz="1800" dirty="0" err="1">
                <a:solidFill>
                  <a:srgbClr val="454240"/>
                </a:solidFill>
                <a:latin typeface="DM Sans" pitchFamily="34" charset="0"/>
                <a:ea typeface="DM Sans" pitchFamily="34" charset="-122"/>
                <a:cs typeface="DM Sans" pitchFamily="34" charset="-120"/>
              </a:rPr>
              <a:t>Calculadora</a:t>
            </a:r>
            <a:r>
              <a:rPr lang="en-US" sz="1800" dirty="0">
                <a:solidFill>
                  <a:srgbClr val="454240"/>
                </a:solidFill>
                <a:latin typeface="DM Sans" pitchFamily="34" charset="0"/>
                <a:ea typeface="DM Sans" pitchFamily="34" charset="-122"/>
                <a:cs typeface="DM Sans" pitchFamily="34" charset="-120"/>
              </a:rPr>
              <a:t> { </a:t>
            </a:r>
          </a:p>
          <a:p>
            <a:endParaRPr lang="en-US" sz="1800" dirty="0">
              <a:solidFill>
                <a:srgbClr val="454240"/>
              </a:solidFill>
              <a:latin typeface="DM Sans" pitchFamily="34" charset="0"/>
              <a:ea typeface="DM Sans" pitchFamily="34" charset="-122"/>
              <a:cs typeface="DM Sans" pitchFamily="34" charset="-120"/>
            </a:endParaRPr>
          </a:p>
          <a:p>
            <a:r>
              <a:rPr lang="en-US" dirty="0">
                <a:solidFill>
                  <a:srgbClr val="454240"/>
                </a:solidFill>
                <a:latin typeface="DM Sans" pitchFamily="34" charset="0"/>
                <a:ea typeface="DM Sans" pitchFamily="34" charset="-122"/>
                <a:cs typeface="DM Sans" pitchFamily="34" charset="-120"/>
              </a:rPr>
              <a:t>	</a:t>
            </a:r>
            <a:r>
              <a:rPr lang="en-US" sz="1800" dirty="0">
                <a:solidFill>
                  <a:srgbClr val="454240"/>
                </a:solidFill>
                <a:latin typeface="DM Sans" pitchFamily="34" charset="0"/>
                <a:ea typeface="DM Sans" pitchFamily="34" charset="-122"/>
                <a:cs typeface="DM Sans" pitchFamily="34" charset="-120"/>
              </a:rPr>
              <a:t>int </a:t>
            </a:r>
            <a:r>
              <a:rPr lang="en-US" sz="1800" dirty="0" err="1">
                <a:solidFill>
                  <a:srgbClr val="454240"/>
                </a:solidFill>
                <a:latin typeface="DM Sans" pitchFamily="34" charset="0"/>
                <a:ea typeface="DM Sans" pitchFamily="34" charset="-122"/>
                <a:cs typeface="DM Sans" pitchFamily="34" charset="-120"/>
              </a:rPr>
              <a:t>sumar</a:t>
            </a:r>
            <a:r>
              <a:rPr lang="en-US" sz="1800" dirty="0">
                <a:solidFill>
                  <a:srgbClr val="454240"/>
                </a:solidFill>
                <a:latin typeface="DM Sans" pitchFamily="34" charset="0"/>
                <a:ea typeface="DM Sans" pitchFamily="34" charset="-122"/>
                <a:cs typeface="DM Sans" pitchFamily="34" charset="-120"/>
              </a:rPr>
              <a:t>(int a, int b) { </a:t>
            </a:r>
          </a:p>
          <a:p>
            <a:r>
              <a:rPr lang="en-US" dirty="0">
                <a:solidFill>
                  <a:srgbClr val="454240"/>
                </a:solidFill>
                <a:latin typeface="DM Sans" pitchFamily="34" charset="0"/>
                <a:ea typeface="DM Sans" pitchFamily="34" charset="-122"/>
                <a:cs typeface="DM Sans" pitchFamily="34" charset="-120"/>
              </a:rPr>
              <a:t>		</a:t>
            </a:r>
            <a:r>
              <a:rPr lang="en-US" sz="1800" dirty="0">
                <a:solidFill>
                  <a:srgbClr val="454240"/>
                </a:solidFill>
                <a:latin typeface="DM Sans" pitchFamily="34" charset="0"/>
                <a:ea typeface="DM Sans" pitchFamily="34" charset="-122"/>
                <a:cs typeface="DM Sans" pitchFamily="34" charset="-120"/>
              </a:rPr>
              <a:t>return a + b; </a:t>
            </a:r>
          </a:p>
          <a:p>
            <a:r>
              <a:rPr lang="en-US" dirty="0">
                <a:solidFill>
                  <a:srgbClr val="454240"/>
                </a:solidFill>
                <a:latin typeface="DM Sans" pitchFamily="34" charset="0"/>
                <a:ea typeface="DM Sans" pitchFamily="34" charset="-122"/>
                <a:cs typeface="DM Sans" pitchFamily="34" charset="-120"/>
              </a:rPr>
              <a:t>	</a:t>
            </a:r>
            <a:r>
              <a:rPr lang="en-US" sz="1800" dirty="0">
                <a:solidFill>
                  <a:srgbClr val="454240"/>
                </a:solidFill>
                <a:latin typeface="DM Sans" pitchFamily="34" charset="0"/>
                <a:ea typeface="DM Sans" pitchFamily="34" charset="-122"/>
                <a:cs typeface="DM Sans" pitchFamily="34" charset="-120"/>
              </a:rPr>
              <a:t>} </a:t>
            </a:r>
          </a:p>
          <a:p>
            <a:endParaRPr lang="en-US" dirty="0">
              <a:solidFill>
                <a:srgbClr val="454240"/>
              </a:solidFill>
              <a:latin typeface="DM Sans" pitchFamily="34" charset="0"/>
              <a:ea typeface="DM Sans" pitchFamily="34" charset="-122"/>
              <a:cs typeface="DM Sans" pitchFamily="34" charset="-120"/>
            </a:endParaRPr>
          </a:p>
          <a:p>
            <a:r>
              <a:rPr lang="en-US" sz="1800" dirty="0">
                <a:solidFill>
                  <a:srgbClr val="454240"/>
                </a:solidFill>
                <a:latin typeface="DM Sans" pitchFamily="34" charset="0"/>
                <a:ea typeface="DM Sans" pitchFamily="34" charset="-122"/>
                <a:cs typeface="DM Sans" pitchFamily="34" charset="-120"/>
              </a:rPr>
              <a:t>	double </a:t>
            </a:r>
            <a:r>
              <a:rPr lang="en-US" sz="1800" dirty="0" err="1">
                <a:solidFill>
                  <a:srgbClr val="454240"/>
                </a:solidFill>
                <a:latin typeface="DM Sans" pitchFamily="34" charset="0"/>
                <a:ea typeface="DM Sans" pitchFamily="34" charset="-122"/>
                <a:cs typeface="DM Sans" pitchFamily="34" charset="-120"/>
              </a:rPr>
              <a:t>sumar</a:t>
            </a:r>
            <a:r>
              <a:rPr lang="en-US" sz="1800" dirty="0">
                <a:solidFill>
                  <a:srgbClr val="454240"/>
                </a:solidFill>
                <a:latin typeface="DM Sans" pitchFamily="34" charset="0"/>
                <a:ea typeface="DM Sans" pitchFamily="34" charset="-122"/>
                <a:cs typeface="DM Sans" pitchFamily="34" charset="-120"/>
              </a:rPr>
              <a:t>(double a, double b) { </a:t>
            </a:r>
          </a:p>
          <a:p>
            <a:r>
              <a:rPr lang="en-US" dirty="0">
                <a:solidFill>
                  <a:srgbClr val="454240"/>
                </a:solidFill>
                <a:latin typeface="DM Sans" pitchFamily="34" charset="0"/>
                <a:ea typeface="DM Sans" pitchFamily="34" charset="-122"/>
                <a:cs typeface="DM Sans" pitchFamily="34" charset="-120"/>
              </a:rPr>
              <a:t>		</a:t>
            </a:r>
            <a:r>
              <a:rPr lang="en-US" sz="1800" dirty="0">
                <a:solidFill>
                  <a:srgbClr val="454240"/>
                </a:solidFill>
                <a:latin typeface="DM Sans" pitchFamily="34" charset="0"/>
                <a:ea typeface="DM Sans" pitchFamily="34" charset="-122"/>
                <a:cs typeface="DM Sans" pitchFamily="34" charset="-120"/>
              </a:rPr>
              <a:t>return a + b; </a:t>
            </a:r>
          </a:p>
          <a:p>
            <a:r>
              <a:rPr lang="en-US" dirty="0">
                <a:solidFill>
                  <a:srgbClr val="454240"/>
                </a:solidFill>
                <a:latin typeface="DM Sans" pitchFamily="34" charset="0"/>
                <a:ea typeface="DM Sans" pitchFamily="34" charset="-122"/>
                <a:cs typeface="DM Sans" pitchFamily="34" charset="-120"/>
              </a:rPr>
              <a:t>	</a:t>
            </a:r>
            <a:r>
              <a:rPr lang="en-US" sz="1800" dirty="0">
                <a:solidFill>
                  <a:srgbClr val="454240"/>
                </a:solidFill>
                <a:latin typeface="DM Sans" pitchFamily="34" charset="0"/>
                <a:ea typeface="DM Sans" pitchFamily="34" charset="-122"/>
                <a:cs typeface="DM Sans" pitchFamily="34" charset="-120"/>
              </a:rPr>
              <a:t>}</a:t>
            </a:r>
          </a:p>
          <a:p>
            <a:r>
              <a:rPr lang="en-US" sz="1800" dirty="0">
                <a:solidFill>
                  <a:srgbClr val="454240"/>
                </a:solidFill>
                <a:latin typeface="DM Sans" pitchFamily="34" charset="0"/>
                <a:ea typeface="DM Sans" pitchFamily="34" charset="-122"/>
                <a:cs typeface="DM Sans" pitchFamily="34" charset="-120"/>
              </a:rPr>
              <a:t>} </a:t>
            </a:r>
          </a:p>
          <a:p>
            <a:endParaRPr lang="en-US" dirty="0">
              <a:solidFill>
                <a:srgbClr val="454240"/>
              </a:solidFill>
              <a:latin typeface="DM Sans" pitchFamily="34" charset="0"/>
              <a:ea typeface="DM Sans" pitchFamily="34" charset="-122"/>
              <a:cs typeface="DM Sans" pitchFamily="34" charset="-120"/>
            </a:endParaRPr>
          </a:p>
          <a:p>
            <a:r>
              <a:rPr lang="en-US" sz="1800" dirty="0">
                <a:solidFill>
                  <a:srgbClr val="454240"/>
                </a:solidFill>
                <a:latin typeface="DM Sans" pitchFamily="34" charset="0"/>
                <a:ea typeface="DM Sans" pitchFamily="34" charset="-122"/>
                <a:cs typeface="DM Sans" pitchFamily="34" charset="-120"/>
              </a:rPr>
              <a:t>public class Main { </a:t>
            </a:r>
          </a:p>
          <a:p>
            <a:endParaRPr lang="en-US" sz="1800" dirty="0">
              <a:solidFill>
                <a:srgbClr val="454240"/>
              </a:solidFill>
              <a:latin typeface="DM Sans" pitchFamily="34" charset="0"/>
              <a:ea typeface="DM Sans" pitchFamily="34" charset="-122"/>
              <a:cs typeface="DM Sans" pitchFamily="34" charset="-120"/>
            </a:endParaRPr>
          </a:p>
          <a:p>
            <a:r>
              <a:rPr lang="en-US" sz="1800" dirty="0">
                <a:solidFill>
                  <a:srgbClr val="454240"/>
                </a:solidFill>
                <a:latin typeface="DM Sans" pitchFamily="34" charset="0"/>
                <a:ea typeface="DM Sans" pitchFamily="34" charset="-122"/>
                <a:cs typeface="DM Sans" pitchFamily="34" charset="-120"/>
              </a:rPr>
              <a:t>	public static void main(String[] </a:t>
            </a:r>
            <a:r>
              <a:rPr lang="en-US" sz="1800" dirty="0" err="1">
                <a:solidFill>
                  <a:srgbClr val="454240"/>
                </a:solidFill>
                <a:latin typeface="DM Sans" pitchFamily="34" charset="0"/>
                <a:ea typeface="DM Sans" pitchFamily="34" charset="-122"/>
                <a:cs typeface="DM Sans" pitchFamily="34" charset="-120"/>
              </a:rPr>
              <a:t>args</a:t>
            </a:r>
            <a:r>
              <a:rPr lang="en-US" sz="1800" dirty="0">
                <a:solidFill>
                  <a:srgbClr val="454240"/>
                </a:solidFill>
                <a:latin typeface="DM Sans" pitchFamily="34" charset="0"/>
                <a:ea typeface="DM Sans" pitchFamily="34" charset="-122"/>
                <a:cs typeface="DM Sans" pitchFamily="34" charset="-120"/>
              </a:rPr>
              <a:t>) { </a:t>
            </a:r>
          </a:p>
          <a:p>
            <a:r>
              <a:rPr lang="en-US" dirty="0">
                <a:solidFill>
                  <a:srgbClr val="454240"/>
                </a:solidFill>
                <a:latin typeface="DM Sans" pitchFamily="34" charset="0"/>
                <a:ea typeface="DM Sans" pitchFamily="34" charset="-122"/>
                <a:cs typeface="DM Sans" pitchFamily="34" charset="-120"/>
              </a:rPr>
              <a:t>		</a:t>
            </a:r>
            <a:r>
              <a:rPr lang="en-US" sz="1800" dirty="0" err="1">
                <a:solidFill>
                  <a:srgbClr val="454240"/>
                </a:solidFill>
                <a:latin typeface="DM Sans" pitchFamily="34" charset="0"/>
                <a:ea typeface="DM Sans" pitchFamily="34" charset="-122"/>
                <a:cs typeface="DM Sans" pitchFamily="34" charset="-120"/>
              </a:rPr>
              <a:t>Calculadora</a:t>
            </a:r>
            <a:r>
              <a:rPr lang="en-US" sz="1800" dirty="0">
                <a:solidFill>
                  <a:srgbClr val="454240"/>
                </a:solidFill>
                <a:latin typeface="DM Sans" pitchFamily="34" charset="0"/>
                <a:ea typeface="DM Sans" pitchFamily="34" charset="-122"/>
                <a:cs typeface="DM Sans" pitchFamily="34" charset="-120"/>
              </a:rPr>
              <a:t> calc = new </a:t>
            </a:r>
            <a:r>
              <a:rPr lang="en-US" sz="1800" dirty="0" err="1">
                <a:solidFill>
                  <a:srgbClr val="454240"/>
                </a:solidFill>
                <a:latin typeface="DM Sans" pitchFamily="34" charset="0"/>
                <a:ea typeface="DM Sans" pitchFamily="34" charset="-122"/>
                <a:cs typeface="DM Sans" pitchFamily="34" charset="-120"/>
              </a:rPr>
              <a:t>Calculadora</a:t>
            </a:r>
            <a:r>
              <a:rPr lang="en-US" sz="1800" dirty="0">
                <a:solidFill>
                  <a:srgbClr val="454240"/>
                </a:solidFill>
                <a:latin typeface="DM Sans" pitchFamily="34" charset="0"/>
                <a:ea typeface="DM Sans" pitchFamily="34" charset="-122"/>
                <a:cs typeface="DM Sans" pitchFamily="34" charset="-120"/>
              </a:rPr>
              <a:t>();</a:t>
            </a:r>
          </a:p>
          <a:p>
            <a:r>
              <a:rPr lang="en-US" dirty="0">
                <a:solidFill>
                  <a:srgbClr val="454240"/>
                </a:solidFill>
                <a:latin typeface="DM Sans" pitchFamily="34" charset="0"/>
                <a:ea typeface="DM Sans" pitchFamily="34" charset="-122"/>
                <a:cs typeface="DM Sans" pitchFamily="34" charset="-120"/>
              </a:rPr>
              <a:t>		</a:t>
            </a:r>
            <a:r>
              <a:rPr lang="en-US" sz="1800" dirty="0" err="1">
                <a:solidFill>
                  <a:srgbClr val="454240"/>
                </a:solidFill>
                <a:latin typeface="DM Sans" pitchFamily="34" charset="0"/>
                <a:ea typeface="DM Sans" pitchFamily="34" charset="-122"/>
                <a:cs typeface="DM Sans" pitchFamily="34" charset="-120"/>
              </a:rPr>
              <a:t>System.out.println</a:t>
            </a:r>
            <a:r>
              <a:rPr lang="en-US" sz="1800" dirty="0">
                <a:solidFill>
                  <a:srgbClr val="454240"/>
                </a:solidFill>
                <a:latin typeface="DM Sans" pitchFamily="34" charset="0"/>
                <a:ea typeface="DM Sans" pitchFamily="34" charset="-122"/>
                <a:cs typeface="DM Sans" pitchFamily="34" charset="-120"/>
              </a:rPr>
              <a:t>(</a:t>
            </a:r>
            <a:r>
              <a:rPr lang="en-US" sz="1800" dirty="0" err="1">
                <a:solidFill>
                  <a:srgbClr val="454240"/>
                </a:solidFill>
                <a:latin typeface="DM Sans" pitchFamily="34" charset="0"/>
                <a:ea typeface="DM Sans" pitchFamily="34" charset="-122"/>
                <a:cs typeface="DM Sans" pitchFamily="34" charset="-120"/>
              </a:rPr>
              <a:t>calc.sumar</a:t>
            </a:r>
            <a:r>
              <a:rPr lang="en-US" sz="1800" dirty="0">
                <a:solidFill>
                  <a:srgbClr val="454240"/>
                </a:solidFill>
                <a:latin typeface="DM Sans" pitchFamily="34" charset="0"/>
                <a:ea typeface="DM Sans" pitchFamily="34" charset="-122"/>
                <a:cs typeface="DM Sans" pitchFamily="34" charset="-120"/>
              </a:rPr>
              <a:t>(5, 6)); // </a:t>
            </a:r>
            <a:r>
              <a:rPr lang="en-US" sz="1800" dirty="0" err="1">
                <a:solidFill>
                  <a:srgbClr val="454240"/>
                </a:solidFill>
                <a:latin typeface="DM Sans" pitchFamily="34" charset="0"/>
                <a:ea typeface="DM Sans" pitchFamily="34" charset="-122"/>
                <a:cs typeface="DM Sans" pitchFamily="34" charset="-120"/>
              </a:rPr>
              <a:t>Imprime</a:t>
            </a:r>
            <a:r>
              <a:rPr lang="en-US" sz="1800" dirty="0">
                <a:solidFill>
                  <a:srgbClr val="454240"/>
                </a:solidFill>
                <a:latin typeface="DM Sans" pitchFamily="34" charset="0"/>
                <a:ea typeface="DM Sans" pitchFamily="34" charset="-122"/>
                <a:cs typeface="DM Sans" pitchFamily="34" charset="-120"/>
              </a:rPr>
              <a:t> 11</a:t>
            </a:r>
          </a:p>
          <a:p>
            <a:r>
              <a:rPr lang="en-US" dirty="0">
                <a:solidFill>
                  <a:srgbClr val="454240"/>
                </a:solidFill>
                <a:latin typeface="DM Sans" pitchFamily="34" charset="0"/>
                <a:ea typeface="DM Sans" pitchFamily="34" charset="-122"/>
                <a:cs typeface="DM Sans" pitchFamily="34" charset="-120"/>
              </a:rPr>
              <a:t>		</a:t>
            </a:r>
            <a:r>
              <a:rPr lang="en-US" sz="1800" dirty="0" err="1">
                <a:solidFill>
                  <a:srgbClr val="454240"/>
                </a:solidFill>
                <a:latin typeface="DM Sans" pitchFamily="34" charset="0"/>
                <a:ea typeface="DM Sans" pitchFamily="34" charset="-122"/>
                <a:cs typeface="DM Sans" pitchFamily="34" charset="-120"/>
              </a:rPr>
              <a:t>System.out.println</a:t>
            </a:r>
            <a:r>
              <a:rPr lang="en-US" sz="1800" dirty="0">
                <a:solidFill>
                  <a:srgbClr val="454240"/>
                </a:solidFill>
                <a:latin typeface="DM Sans" pitchFamily="34" charset="0"/>
                <a:ea typeface="DM Sans" pitchFamily="34" charset="-122"/>
                <a:cs typeface="DM Sans" pitchFamily="34" charset="-120"/>
              </a:rPr>
              <a:t>(</a:t>
            </a:r>
            <a:r>
              <a:rPr lang="en-US" sz="1800" dirty="0" err="1">
                <a:solidFill>
                  <a:srgbClr val="454240"/>
                </a:solidFill>
                <a:latin typeface="DM Sans" pitchFamily="34" charset="0"/>
                <a:ea typeface="DM Sans" pitchFamily="34" charset="-122"/>
                <a:cs typeface="DM Sans" pitchFamily="34" charset="-120"/>
              </a:rPr>
              <a:t>calc.sumar</a:t>
            </a:r>
            <a:r>
              <a:rPr lang="en-US" sz="1800" dirty="0">
                <a:solidFill>
                  <a:srgbClr val="454240"/>
                </a:solidFill>
                <a:latin typeface="DM Sans" pitchFamily="34" charset="0"/>
                <a:ea typeface="DM Sans" pitchFamily="34" charset="-122"/>
                <a:cs typeface="DM Sans" pitchFamily="34" charset="-120"/>
              </a:rPr>
              <a:t>(1.5, 2.3)); // </a:t>
            </a:r>
            <a:r>
              <a:rPr lang="en-US" sz="1800" dirty="0" err="1">
                <a:solidFill>
                  <a:srgbClr val="454240"/>
                </a:solidFill>
                <a:latin typeface="DM Sans" pitchFamily="34" charset="0"/>
                <a:ea typeface="DM Sans" pitchFamily="34" charset="-122"/>
                <a:cs typeface="DM Sans" pitchFamily="34" charset="-120"/>
              </a:rPr>
              <a:t>Imprime</a:t>
            </a:r>
            <a:r>
              <a:rPr lang="en-US" sz="1800" dirty="0">
                <a:solidFill>
                  <a:srgbClr val="454240"/>
                </a:solidFill>
                <a:latin typeface="DM Sans" pitchFamily="34" charset="0"/>
                <a:ea typeface="DM Sans" pitchFamily="34" charset="-122"/>
                <a:cs typeface="DM Sans" pitchFamily="34" charset="-120"/>
              </a:rPr>
              <a:t> 3.8 </a:t>
            </a:r>
          </a:p>
          <a:p>
            <a:r>
              <a:rPr lang="en-US" dirty="0">
                <a:solidFill>
                  <a:srgbClr val="454240"/>
                </a:solidFill>
                <a:latin typeface="DM Sans" pitchFamily="34" charset="0"/>
                <a:ea typeface="DM Sans" pitchFamily="34" charset="-122"/>
                <a:cs typeface="DM Sans" pitchFamily="34" charset="-120"/>
              </a:rPr>
              <a:t>	</a:t>
            </a:r>
            <a:r>
              <a:rPr lang="en-US" sz="1800" dirty="0">
                <a:solidFill>
                  <a:srgbClr val="454240"/>
                </a:solidFill>
                <a:latin typeface="DM Sans" pitchFamily="34" charset="0"/>
                <a:ea typeface="DM Sans" pitchFamily="34" charset="-122"/>
                <a:cs typeface="DM Sans" pitchFamily="34" charset="-120"/>
              </a:rPr>
              <a:t>} </a:t>
            </a:r>
          </a:p>
          <a:p>
            <a:r>
              <a:rPr lang="en-US" sz="1800" dirty="0">
                <a:solidFill>
                  <a:srgbClr val="454240"/>
                </a:solidFill>
                <a:latin typeface="DM Sans" pitchFamily="34" charset="0"/>
                <a:ea typeface="DM Sans" pitchFamily="34" charset="-122"/>
                <a:cs typeface="DM Sans" pitchFamily="34" charset="-120"/>
              </a:rPr>
              <a:t>}</a:t>
            </a:r>
            <a:endParaRPr lang="es-ES" dirty="0"/>
          </a:p>
        </p:txBody>
      </p:sp>
    </p:spTree>
    <p:extLst>
      <p:ext uri="{BB962C8B-B14F-4D97-AF65-F5344CB8AC3E}">
        <p14:creationId xmlns:p14="http://schemas.microsoft.com/office/powerpoint/2010/main" val="1679945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FFFDFA"/>
          </a:solidFill>
          <a:ln w="7620">
            <a:solidFill>
              <a:srgbClr val="E5E0DF"/>
            </a:solidFill>
            <a:prstDash val="solid"/>
          </a:ln>
        </p:spPr>
      </p:sp>
      <p:sp>
        <p:nvSpPr>
          <p:cNvPr id="4" name="Text 1"/>
          <p:cNvSpPr/>
          <p:nvPr/>
        </p:nvSpPr>
        <p:spPr>
          <a:xfrm>
            <a:off x="746165" y="865720"/>
            <a:ext cx="13037820" cy="641874"/>
          </a:xfrm>
          <a:prstGeom prst="rect">
            <a:avLst/>
          </a:prstGeom>
          <a:noFill/>
          <a:ln/>
        </p:spPr>
        <p:txBody>
          <a:bodyPr wrap="none" rtlCol="0" anchor="t"/>
          <a:lstStyle/>
          <a:p>
            <a:pPr marL="0" indent="0">
              <a:lnSpc>
                <a:spcPts val="5092"/>
              </a:lnSpc>
              <a:buNone/>
            </a:pPr>
            <a:r>
              <a:rPr lang="en-US" sz="3917" dirty="0">
                <a:solidFill>
                  <a:srgbClr val="5C4E3D"/>
                </a:solidFill>
                <a:latin typeface="Libre Baskerville" pitchFamily="34" charset="0"/>
                <a:ea typeface="Libre Baskerville" pitchFamily="34" charset="-122"/>
                <a:cs typeface="Libre Baskerville" pitchFamily="34" charset="-120"/>
              </a:rPr>
              <a:t>Polimorfismo Dinámico: Sobrescritura de Métodos</a:t>
            </a:r>
            <a:endParaRPr lang="en-US" sz="3917" dirty="0"/>
          </a:p>
        </p:txBody>
      </p:sp>
      <p:sp>
        <p:nvSpPr>
          <p:cNvPr id="5" name="Text 2"/>
          <p:cNvSpPr/>
          <p:nvPr/>
        </p:nvSpPr>
        <p:spPr>
          <a:xfrm>
            <a:off x="746165" y="1803771"/>
            <a:ext cx="13138071" cy="710777"/>
          </a:xfrm>
          <a:prstGeom prst="rect">
            <a:avLst/>
          </a:prstGeom>
          <a:noFill/>
          <a:ln/>
        </p:spPr>
        <p:txBody>
          <a:bodyPr wrap="square" rtlCol="0" anchor="t"/>
          <a:lstStyle/>
          <a:p>
            <a:pPr marL="0" indent="0">
              <a:lnSpc>
                <a:spcPts val="2820"/>
              </a:lnSpc>
              <a:buNone/>
            </a:pPr>
            <a:r>
              <a:rPr lang="en-US" sz="1567" dirty="0">
                <a:solidFill>
                  <a:srgbClr val="454240"/>
                </a:solidFill>
                <a:latin typeface="DM Sans" pitchFamily="34" charset="0"/>
                <a:ea typeface="DM Sans" pitchFamily="34" charset="-122"/>
                <a:cs typeface="DM Sans" pitchFamily="34" charset="-120"/>
              </a:rPr>
              <a:t>La sobrescritura de métodos es el proceso en el que una clase derivada implementa un método con el mismo nombre y argumentos que un método de la clase base. Mira este módulo para ver cómo funciona en detalle.</a:t>
            </a:r>
            <a:endParaRPr lang="en-US" sz="1567" dirty="0"/>
          </a:p>
        </p:txBody>
      </p:sp>
      <p:sp>
        <p:nvSpPr>
          <p:cNvPr id="6" name="Shape 3"/>
          <p:cNvSpPr/>
          <p:nvPr/>
        </p:nvSpPr>
        <p:spPr>
          <a:xfrm>
            <a:off x="746165" y="4829950"/>
            <a:ext cx="13138071" cy="39474"/>
          </a:xfrm>
          <a:prstGeom prst="rect">
            <a:avLst/>
          </a:prstGeom>
          <a:solidFill>
            <a:srgbClr val="EFDBA9"/>
          </a:solidFill>
          <a:ln/>
        </p:spPr>
      </p:sp>
      <p:sp>
        <p:nvSpPr>
          <p:cNvPr id="7" name="Shape 4"/>
          <p:cNvSpPr/>
          <p:nvPr/>
        </p:nvSpPr>
        <p:spPr>
          <a:xfrm>
            <a:off x="3960971" y="4829891"/>
            <a:ext cx="39767" cy="691276"/>
          </a:xfrm>
          <a:prstGeom prst="rect">
            <a:avLst/>
          </a:prstGeom>
          <a:solidFill>
            <a:srgbClr val="EFDBA9"/>
          </a:solidFill>
          <a:ln/>
        </p:spPr>
      </p:sp>
      <p:sp>
        <p:nvSpPr>
          <p:cNvPr id="8" name="Shape 5"/>
          <p:cNvSpPr/>
          <p:nvPr/>
        </p:nvSpPr>
        <p:spPr>
          <a:xfrm>
            <a:off x="3757017" y="4607817"/>
            <a:ext cx="447675" cy="444383"/>
          </a:xfrm>
          <a:prstGeom prst="roundRect">
            <a:avLst>
              <a:gd name="adj" fmla="val 12346"/>
            </a:avLst>
          </a:prstGeom>
          <a:solidFill>
            <a:srgbClr val="F7EDD4"/>
          </a:solidFill>
          <a:ln w="7620">
            <a:solidFill>
              <a:srgbClr val="EFDBA9"/>
            </a:solidFill>
            <a:prstDash val="solid"/>
          </a:ln>
        </p:spPr>
      </p:sp>
      <p:sp>
        <p:nvSpPr>
          <p:cNvPr id="9" name="Text 6"/>
          <p:cNvSpPr/>
          <p:nvPr/>
        </p:nvSpPr>
        <p:spPr>
          <a:xfrm>
            <a:off x="3916085" y="4637364"/>
            <a:ext cx="129540" cy="385172"/>
          </a:xfrm>
          <a:prstGeom prst="rect">
            <a:avLst/>
          </a:prstGeom>
          <a:noFill/>
          <a:ln/>
        </p:spPr>
        <p:txBody>
          <a:bodyPr wrap="none" rtlCol="0" anchor="t"/>
          <a:lstStyle/>
          <a:p>
            <a:pPr marL="0" indent="0" algn="ctr">
              <a:lnSpc>
                <a:spcPts val="3055"/>
              </a:lnSpc>
              <a:buNone/>
            </a:pPr>
            <a:r>
              <a:rPr lang="en-US" sz="2350" dirty="0">
                <a:solidFill>
                  <a:srgbClr val="454240"/>
                </a:solidFill>
                <a:latin typeface="Libre Baskerville" pitchFamily="34" charset="0"/>
                <a:ea typeface="Libre Baskerville" pitchFamily="34" charset="-122"/>
                <a:cs typeface="Libre Baskerville" pitchFamily="34" charset="-120"/>
              </a:rPr>
              <a:t>1</a:t>
            </a:r>
            <a:endParaRPr lang="en-US" sz="2350" dirty="0"/>
          </a:p>
        </p:txBody>
      </p:sp>
      <p:sp>
        <p:nvSpPr>
          <p:cNvPr id="10" name="Text 7"/>
          <p:cNvSpPr/>
          <p:nvPr/>
        </p:nvSpPr>
        <p:spPr>
          <a:xfrm>
            <a:off x="2985968" y="5718716"/>
            <a:ext cx="1989772" cy="320878"/>
          </a:xfrm>
          <a:prstGeom prst="rect">
            <a:avLst/>
          </a:prstGeom>
          <a:noFill/>
          <a:ln/>
        </p:spPr>
        <p:txBody>
          <a:bodyPr wrap="none" rtlCol="0" anchor="t"/>
          <a:lstStyle/>
          <a:p>
            <a:pPr marL="0" indent="0" algn="ctr">
              <a:lnSpc>
                <a:spcPts val="2546"/>
              </a:lnSpc>
              <a:buNone/>
            </a:pPr>
            <a:r>
              <a:rPr lang="en-US" sz="1959" dirty="0">
                <a:solidFill>
                  <a:srgbClr val="454240"/>
                </a:solidFill>
                <a:latin typeface="Libre Baskerville" pitchFamily="34" charset="0"/>
                <a:ea typeface="Libre Baskerville" pitchFamily="34" charset="-122"/>
                <a:cs typeface="Libre Baskerville" pitchFamily="34" charset="-120"/>
              </a:rPr>
              <a:t>Definición</a:t>
            </a:r>
            <a:endParaRPr lang="en-US" sz="1959" dirty="0"/>
          </a:p>
        </p:txBody>
      </p:sp>
      <p:sp>
        <p:nvSpPr>
          <p:cNvPr id="11" name="Text 8"/>
          <p:cNvSpPr/>
          <p:nvPr/>
        </p:nvSpPr>
        <p:spPr>
          <a:xfrm>
            <a:off x="945118" y="6237085"/>
            <a:ext cx="6071592" cy="1066165"/>
          </a:xfrm>
          <a:prstGeom prst="rect">
            <a:avLst/>
          </a:prstGeom>
          <a:noFill/>
          <a:ln/>
        </p:spPr>
        <p:txBody>
          <a:bodyPr wrap="square" rtlCol="0" anchor="t"/>
          <a:lstStyle/>
          <a:p>
            <a:pPr marL="0" indent="0" algn="ctr">
              <a:lnSpc>
                <a:spcPts val="2820"/>
              </a:lnSpc>
              <a:buNone/>
            </a:pPr>
            <a:r>
              <a:rPr lang="en-US" sz="1567" dirty="0">
                <a:solidFill>
                  <a:srgbClr val="454240"/>
                </a:solidFill>
                <a:latin typeface="DM Sans" pitchFamily="34" charset="0"/>
                <a:ea typeface="DM Sans" pitchFamily="34" charset="-122"/>
                <a:cs typeface="DM Sans" pitchFamily="34" charset="-120"/>
              </a:rPr>
              <a:t>Es el proceso en el que una clase derivada implementa un método con el mismo nombre y argumentos que un método de la clase base.</a:t>
            </a:r>
            <a:endParaRPr lang="en-US" sz="1567" dirty="0"/>
          </a:p>
        </p:txBody>
      </p:sp>
      <p:sp>
        <p:nvSpPr>
          <p:cNvPr id="12" name="Shape 9"/>
          <p:cNvSpPr/>
          <p:nvPr/>
        </p:nvSpPr>
        <p:spPr>
          <a:xfrm>
            <a:off x="7295198" y="4138733"/>
            <a:ext cx="39767" cy="691276"/>
          </a:xfrm>
          <a:prstGeom prst="rect">
            <a:avLst/>
          </a:prstGeom>
          <a:solidFill>
            <a:srgbClr val="EFDBA9"/>
          </a:solidFill>
          <a:ln/>
        </p:spPr>
      </p:sp>
      <p:sp>
        <p:nvSpPr>
          <p:cNvPr id="13" name="Shape 10"/>
          <p:cNvSpPr/>
          <p:nvPr/>
        </p:nvSpPr>
        <p:spPr>
          <a:xfrm>
            <a:off x="7091243" y="4607817"/>
            <a:ext cx="447675" cy="444383"/>
          </a:xfrm>
          <a:prstGeom prst="roundRect">
            <a:avLst>
              <a:gd name="adj" fmla="val 12346"/>
            </a:avLst>
          </a:prstGeom>
          <a:solidFill>
            <a:srgbClr val="F7EDD4"/>
          </a:solidFill>
          <a:ln w="7620">
            <a:solidFill>
              <a:srgbClr val="EFDBA9"/>
            </a:solidFill>
            <a:prstDash val="solid"/>
          </a:ln>
        </p:spPr>
      </p:sp>
      <p:sp>
        <p:nvSpPr>
          <p:cNvPr id="14" name="Text 11"/>
          <p:cNvSpPr/>
          <p:nvPr/>
        </p:nvSpPr>
        <p:spPr>
          <a:xfrm>
            <a:off x="7223641" y="4637364"/>
            <a:ext cx="182880" cy="385172"/>
          </a:xfrm>
          <a:prstGeom prst="rect">
            <a:avLst/>
          </a:prstGeom>
          <a:noFill/>
          <a:ln/>
        </p:spPr>
        <p:txBody>
          <a:bodyPr wrap="none" rtlCol="0" anchor="t"/>
          <a:lstStyle/>
          <a:p>
            <a:pPr marL="0" indent="0" algn="ctr">
              <a:lnSpc>
                <a:spcPts val="3055"/>
              </a:lnSpc>
              <a:buNone/>
            </a:pPr>
            <a:r>
              <a:rPr lang="en-US" sz="2350" dirty="0">
                <a:solidFill>
                  <a:srgbClr val="454240"/>
                </a:solidFill>
                <a:latin typeface="Libre Baskerville" pitchFamily="34" charset="0"/>
                <a:ea typeface="Libre Baskerville" pitchFamily="34" charset="-122"/>
                <a:cs typeface="Libre Baskerville" pitchFamily="34" charset="-120"/>
              </a:rPr>
              <a:t>2</a:t>
            </a:r>
            <a:endParaRPr lang="en-US" sz="2350" dirty="0"/>
          </a:p>
        </p:txBody>
      </p:sp>
      <p:sp>
        <p:nvSpPr>
          <p:cNvPr id="15" name="Text 12"/>
          <p:cNvSpPr/>
          <p:nvPr/>
        </p:nvSpPr>
        <p:spPr>
          <a:xfrm>
            <a:off x="6320195" y="2712038"/>
            <a:ext cx="1989772" cy="320878"/>
          </a:xfrm>
          <a:prstGeom prst="rect">
            <a:avLst/>
          </a:prstGeom>
          <a:noFill/>
          <a:ln/>
        </p:spPr>
        <p:txBody>
          <a:bodyPr wrap="none" rtlCol="0" anchor="t"/>
          <a:lstStyle/>
          <a:p>
            <a:pPr marL="0" indent="0" algn="ctr">
              <a:lnSpc>
                <a:spcPts val="2546"/>
              </a:lnSpc>
              <a:buNone/>
            </a:pPr>
            <a:r>
              <a:rPr lang="en-US" sz="1959" dirty="0">
                <a:solidFill>
                  <a:srgbClr val="454240"/>
                </a:solidFill>
                <a:latin typeface="Libre Baskerville" pitchFamily="34" charset="0"/>
                <a:ea typeface="Libre Baskerville" pitchFamily="34" charset="-122"/>
                <a:cs typeface="Libre Baskerville" pitchFamily="34" charset="-120"/>
              </a:rPr>
              <a:t>Reglas</a:t>
            </a:r>
            <a:endParaRPr lang="en-US" sz="1959" dirty="0"/>
          </a:p>
        </p:txBody>
      </p:sp>
      <p:sp>
        <p:nvSpPr>
          <p:cNvPr id="16" name="Text 13"/>
          <p:cNvSpPr/>
          <p:nvPr/>
        </p:nvSpPr>
        <p:spPr>
          <a:xfrm>
            <a:off x="4279344" y="3230406"/>
            <a:ext cx="6071592" cy="710777"/>
          </a:xfrm>
          <a:prstGeom prst="rect">
            <a:avLst/>
          </a:prstGeom>
          <a:noFill/>
          <a:ln/>
        </p:spPr>
        <p:txBody>
          <a:bodyPr wrap="square" rtlCol="0" anchor="t"/>
          <a:lstStyle/>
          <a:p>
            <a:pPr marL="0" indent="0" algn="ctr">
              <a:lnSpc>
                <a:spcPts val="2820"/>
              </a:lnSpc>
              <a:buNone/>
            </a:pPr>
            <a:r>
              <a:rPr lang="en-US" sz="1567" dirty="0">
                <a:solidFill>
                  <a:srgbClr val="454240"/>
                </a:solidFill>
                <a:latin typeface="DM Sans" pitchFamily="34" charset="0"/>
                <a:ea typeface="DM Sans" pitchFamily="34" charset="-122"/>
                <a:cs typeface="DM Sans" pitchFamily="34" charset="-120"/>
              </a:rPr>
              <a:t>El nombre, tipo y número de argumentos del método deben ser idénticos.</a:t>
            </a:r>
            <a:endParaRPr lang="en-US" sz="1567" dirty="0"/>
          </a:p>
        </p:txBody>
      </p:sp>
      <p:sp>
        <p:nvSpPr>
          <p:cNvPr id="17" name="Shape 14"/>
          <p:cNvSpPr/>
          <p:nvPr/>
        </p:nvSpPr>
        <p:spPr>
          <a:xfrm>
            <a:off x="10629543" y="4829891"/>
            <a:ext cx="39767" cy="691276"/>
          </a:xfrm>
          <a:prstGeom prst="rect">
            <a:avLst/>
          </a:prstGeom>
          <a:solidFill>
            <a:srgbClr val="EFDBA9"/>
          </a:solidFill>
          <a:ln/>
        </p:spPr>
      </p:sp>
      <p:sp>
        <p:nvSpPr>
          <p:cNvPr id="18" name="Shape 15"/>
          <p:cNvSpPr/>
          <p:nvPr/>
        </p:nvSpPr>
        <p:spPr>
          <a:xfrm>
            <a:off x="10425589" y="4607817"/>
            <a:ext cx="447675" cy="444383"/>
          </a:xfrm>
          <a:prstGeom prst="roundRect">
            <a:avLst>
              <a:gd name="adj" fmla="val 12346"/>
            </a:avLst>
          </a:prstGeom>
          <a:solidFill>
            <a:srgbClr val="F7EDD4"/>
          </a:solidFill>
          <a:ln w="7620">
            <a:solidFill>
              <a:srgbClr val="EFDBA9"/>
            </a:solidFill>
            <a:prstDash val="solid"/>
          </a:ln>
        </p:spPr>
      </p:sp>
      <p:sp>
        <p:nvSpPr>
          <p:cNvPr id="19" name="Text 16"/>
          <p:cNvSpPr/>
          <p:nvPr/>
        </p:nvSpPr>
        <p:spPr>
          <a:xfrm>
            <a:off x="10557986" y="4637364"/>
            <a:ext cx="182880" cy="385172"/>
          </a:xfrm>
          <a:prstGeom prst="rect">
            <a:avLst/>
          </a:prstGeom>
          <a:noFill/>
          <a:ln/>
        </p:spPr>
        <p:txBody>
          <a:bodyPr wrap="none" rtlCol="0" anchor="t"/>
          <a:lstStyle/>
          <a:p>
            <a:pPr marL="0" indent="0" algn="ctr">
              <a:lnSpc>
                <a:spcPts val="3055"/>
              </a:lnSpc>
              <a:buNone/>
            </a:pPr>
            <a:r>
              <a:rPr lang="en-US" sz="2350" dirty="0">
                <a:solidFill>
                  <a:srgbClr val="454240"/>
                </a:solidFill>
                <a:latin typeface="Libre Baskerville" pitchFamily="34" charset="0"/>
                <a:ea typeface="Libre Baskerville" pitchFamily="34" charset="-122"/>
                <a:cs typeface="Libre Baskerville" pitchFamily="34" charset="-120"/>
              </a:rPr>
              <a:t>3</a:t>
            </a:r>
            <a:endParaRPr lang="en-US" sz="2350" dirty="0"/>
          </a:p>
        </p:txBody>
      </p:sp>
      <p:sp>
        <p:nvSpPr>
          <p:cNvPr id="20" name="Text 17"/>
          <p:cNvSpPr/>
          <p:nvPr/>
        </p:nvSpPr>
        <p:spPr>
          <a:xfrm>
            <a:off x="9654540" y="5718716"/>
            <a:ext cx="1989772" cy="320878"/>
          </a:xfrm>
          <a:prstGeom prst="rect">
            <a:avLst/>
          </a:prstGeom>
          <a:noFill/>
          <a:ln/>
        </p:spPr>
        <p:txBody>
          <a:bodyPr wrap="none" rtlCol="0" anchor="t"/>
          <a:lstStyle/>
          <a:p>
            <a:pPr marL="0" indent="0" algn="ctr">
              <a:lnSpc>
                <a:spcPts val="2546"/>
              </a:lnSpc>
              <a:buNone/>
            </a:pPr>
            <a:r>
              <a:rPr lang="en-US" sz="1959" dirty="0">
                <a:solidFill>
                  <a:srgbClr val="454240"/>
                </a:solidFill>
                <a:latin typeface="Libre Baskerville" pitchFamily="34" charset="0"/>
                <a:ea typeface="Libre Baskerville" pitchFamily="34" charset="-122"/>
                <a:cs typeface="Libre Baskerville" pitchFamily="34" charset="-120"/>
              </a:rPr>
              <a:t>Uso</a:t>
            </a:r>
            <a:endParaRPr lang="en-US" sz="1959" dirty="0"/>
          </a:p>
        </p:txBody>
      </p:sp>
      <p:sp>
        <p:nvSpPr>
          <p:cNvPr id="21" name="Text 18"/>
          <p:cNvSpPr/>
          <p:nvPr/>
        </p:nvSpPr>
        <p:spPr>
          <a:xfrm>
            <a:off x="7613571" y="6237085"/>
            <a:ext cx="6071711" cy="1066165"/>
          </a:xfrm>
          <a:prstGeom prst="rect">
            <a:avLst/>
          </a:prstGeom>
          <a:noFill/>
          <a:ln/>
        </p:spPr>
        <p:txBody>
          <a:bodyPr wrap="square" rtlCol="0" anchor="t"/>
          <a:lstStyle/>
          <a:p>
            <a:pPr marL="0" indent="0" algn="ctr">
              <a:lnSpc>
                <a:spcPts val="2820"/>
              </a:lnSpc>
              <a:buNone/>
            </a:pPr>
            <a:r>
              <a:rPr lang="en-US" sz="1567" dirty="0">
                <a:solidFill>
                  <a:srgbClr val="454240"/>
                </a:solidFill>
                <a:latin typeface="DM Sans" pitchFamily="34" charset="0"/>
                <a:ea typeface="DM Sans" pitchFamily="34" charset="-122"/>
                <a:cs typeface="DM Sans" pitchFamily="34" charset="-120"/>
              </a:rPr>
              <a:t>En la sobrescritura, la versión del método implementada en la clase derivada se ejecuta en lugar de la versión del método en la clase base.</a:t>
            </a:r>
            <a:endParaRPr lang="en-US" sz="1567"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FFFDFA"/>
          </a:solidFill>
          <a:ln w="7620">
            <a:solidFill>
              <a:srgbClr val="E5E0DF"/>
            </a:solidFill>
            <a:prstDash val="solid"/>
          </a:ln>
        </p:spPr>
      </p:sp>
      <p:sp>
        <p:nvSpPr>
          <p:cNvPr id="4" name="Text 1"/>
          <p:cNvSpPr/>
          <p:nvPr/>
        </p:nvSpPr>
        <p:spPr>
          <a:xfrm>
            <a:off x="833199" y="1256446"/>
            <a:ext cx="7477601" cy="2150413"/>
          </a:xfrm>
          <a:prstGeom prst="rect">
            <a:avLst/>
          </a:prstGeom>
          <a:noFill/>
          <a:ln/>
        </p:spPr>
        <p:txBody>
          <a:bodyPr wrap="square" rtlCol="0" anchor="t"/>
          <a:lstStyle/>
          <a:p>
            <a:pPr marL="0" indent="0">
              <a:lnSpc>
                <a:spcPts val="5686"/>
              </a:lnSpc>
              <a:buNone/>
            </a:pPr>
            <a:r>
              <a:rPr lang="en-US" sz="4374" dirty="0">
                <a:solidFill>
                  <a:srgbClr val="5C4E3D"/>
                </a:solidFill>
                <a:latin typeface="Libre Baskerville" pitchFamily="34" charset="0"/>
                <a:ea typeface="Libre Baskerville" pitchFamily="34" charset="-122"/>
                <a:cs typeface="Libre Baskerville" pitchFamily="34" charset="-120"/>
              </a:rPr>
              <a:t>Sobrescritura de Métodos: Ejemplo Práctico</a:t>
            </a:r>
            <a:endParaRPr lang="en-US" sz="4374" dirty="0"/>
          </a:p>
        </p:txBody>
      </p:sp>
      <p:sp>
        <p:nvSpPr>
          <p:cNvPr id="5" name="Text 2"/>
          <p:cNvSpPr/>
          <p:nvPr/>
        </p:nvSpPr>
        <p:spPr>
          <a:xfrm>
            <a:off x="833199" y="3737665"/>
            <a:ext cx="7477601" cy="3174977"/>
          </a:xfrm>
          <a:prstGeom prst="rect">
            <a:avLst/>
          </a:prstGeom>
          <a:noFill/>
          <a:ln/>
        </p:spPr>
        <p:txBody>
          <a:bodyPr wrap="square" rtlCol="0" anchor="t"/>
          <a:lstStyle/>
          <a:p>
            <a:pPr marL="0" indent="0">
              <a:lnSpc>
                <a:spcPts val="3149"/>
              </a:lnSpc>
              <a:buNone/>
            </a:pPr>
            <a:r>
              <a:rPr lang="en-US" sz="1750" dirty="0">
                <a:solidFill>
                  <a:srgbClr val="454240"/>
                </a:solidFill>
                <a:latin typeface="DM Sans" pitchFamily="34" charset="0"/>
                <a:ea typeface="DM Sans" pitchFamily="34" charset="-122"/>
                <a:cs typeface="DM Sans" pitchFamily="34" charset="-120"/>
              </a:rPr>
              <a:t>Ahora crearemos una clase base y una clase derivada donde la clase derivada sobrescribe un método de la clase base. Así podrás comprender cómo funciona este concepto en la </a:t>
            </a:r>
            <a:r>
              <a:rPr lang="en-US" sz="1750" dirty="0" err="1">
                <a:solidFill>
                  <a:srgbClr val="454240"/>
                </a:solidFill>
                <a:latin typeface="DM Sans" pitchFamily="34" charset="0"/>
                <a:ea typeface="DM Sans" pitchFamily="34" charset="-122"/>
                <a:cs typeface="DM Sans" pitchFamily="34" charset="-120"/>
              </a:rPr>
              <a:t>práctica</a:t>
            </a:r>
            <a:r>
              <a:rPr lang="en-US" sz="1750" dirty="0">
                <a:solidFill>
                  <a:srgbClr val="454240"/>
                </a:solidFill>
                <a:latin typeface="DM Sans" pitchFamily="34" charset="0"/>
                <a:ea typeface="DM Sans" pitchFamily="34" charset="-122"/>
                <a:cs typeface="DM Sans" pitchFamily="34" charset="-120"/>
              </a:rPr>
              <a:t>.</a:t>
            </a:r>
            <a:endParaRPr lang="en-US" sz="1750" dirty="0"/>
          </a:p>
        </p:txBody>
      </p:sp>
      <p:pic>
        <p:nvPicPr>
          <p:cNvPr id="6" name="Image 1" descr="preencoded.png"/>
          <p:cNvPicPr>
            <a:picLocks noChangeAspect="1"/>
          </p:cNvPicPr>
          <p:nvPr/>
        </p:nvPicPr>
        <p:blipFill>
          <a:blip r:embed="rId4"/>
          <a:stretch>
            <a:fillRect/>
          </a:stretch>
        </p:blipFill>
        <p:spPr>
          <a:xfrm>
            <a:off x="9144000" y="0"/>
            <a:ext cx="5486400" cy="816908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B695B40-C06C-4D52-AD60-7A53E9D20254}"/>
              </a:ext>
            </a:extLst>
          </p:cNvPr>
          <p:cNvSpPr txBox="1"/>
          <p:nvPr/>
        </p:nvSpPr>
        <p:spPr>
          <a:xfrm>
            <a:off x="3657600" y="1252477"/>
            <a:ext cx="7315200" cy="5355312"/>
          </a:xfrm>
          <a:prstGeom prst="rect">
            <a:avLst/>
          </a:prstGeom>
          <a:noFill/>
        </p:spPr>
        <p:txBody>
          <a:bodyPr wrap="square">
            <a:spAutoFit/>
          </a:bodyPr>
          <a:lstStyle/>
          <a:p>
            <a:r>
              <a:rPr lang="en-US" sz="1800" dirty="0">
                <a:solidFill>
                  <a:srgbClr val="454240"/>
                </a:solidFill>
                <a:latin typeface="DM Sans" pitchFamily="34" charset="0"/>
                <a:ea typeface="DM Sans" pitchFamily="34" charset="-122"/>
                <a:cs typeface="DM Sans" pitchFamily="34" charset="-120"/>
              </a:rPr>
              <a:t>class Animal { </a:t>
            </a:r>
          </a:p>
          <a:p>
            <a:r>
              <a:rPr lang="en-US" dirty="0">
                <a:solidFill>
                  <a:srgbClr val="454240"/>
                </a:solidFill>
                <a:latin typeface="DM Sans" pitchFamily="34" charset="0"/>
                <a:ea typeface="DM Sans" pitchFamily="34" charset="-122"/>
                <a:cs typeface="DM Sans" pitchFamily="34" charset="-120"/>
              </a:rPr>
              <a:t>	</a:t>
            </a:r>
            <a:r>
              <a:rPr lang="en-US" sz="1800" dirty="0">
                <a:solidFill>
                  <a:srgbClr val="454240"/>
                </a:solidFill>
                <a:latin typeface="DM Sans" pitchFamily="34" charset="0"/>
                <a:ea typeface="DM Sans" pitchFamily="34" charset="-122"/>
                <a:cs typeface="DM Sans" pitchFamily="34" charset="-120"/>
              </a:rPr>
              <a:t>void </a:t>
            </a:r>
            <a:r>
              <a:rPr lang="en-US" sz="1800" dirty="0" err="1">
                <a:solidFill>
                  <a:srgbClr val="454240"/>
                </a:solidFill>
                <a:latin typeface="DM Sans" pitchFamily="34" charset="0"/>
                <a:ea typeface="DM Sans" pitchFamily="34" charset="-122"/>
                <a:cs typeface="DM Sans" pitchFamily="34" charset="-120"/>
              </a:rPr>
              <a:t>sonido</a:t>
            </a:r>
            <a:r>
              <a:rPr lang="en-US" sz="1800" dirty="0">
                <a:solidFill>
                  <a:srgbClr val="454240"/>
                </a:solidFill>
                <a:latin typeface="DM Sans" pitchFamily="34" charset="0"/>
                <a:ea typeface="DM Sans" pitchFamily="34" charset="-122"/>
                <a:cs typeface="DM Sans" pitchFamily="34" charset="-120"/>
              </a:rPr>
              <a:t>() { </a:t>
            </a:r>
          </a:p>
          <a:p>
            <a:r>
              <a:rPr lang="en-US" dirty="0">
                <a:solidFill>
                  <a:srgbClr val="454240"/>
                </a:solidFill>
                <a:latin typeface="DM Sans" pitchFamily="34" charset="0"/>
                <a:ea typeface="DM Sans" pitchFamily="34" charset="-122"/>
                <a:cs typeface="DM Sans" pitchFamily="34" charset="-120"/>
              </a:rPr>
              <a:t>		</a:t>
            </a:r>
            <a:r>
              <a:rPr lang="en-US" sz="1800" dirty="0" err="1">
                <a:solidFill>
                  <a:srgbClr val="454240"/>
                </a:solidFill>
                <a:latin typeface="DM Sans" pitchFamily="34" charset="0"/>
                <a:ea typeface="DM Sans" pitchFamily="34" charset="-122"/>
                <a:cs typeface="DM Sans" pitchFamily="34" charset="-120"/>
              </a:rPr>
              <a:t>System.out.println</a:t>
            </a:r>
            <a:r>
              <a:rPr lang="en-US" sz="1800" dirty="0">
                <a:solidFill>
                  <a:srgbClr val="454240"/>
                </a:solidFill>
                <a:latin typeface="DM Sans" pitchFamily="34" charset="0"/>
                <a:ea typeface="DM Sans" pitchFamily="34" charset="-122"/>
                <a:cs typeface="DM Sans" pitchFamily="34" charset="-120"/>
              </a:rPr>
              <a:t>("El animal </a:t>
            </a:r>
            <a:r>
              <a:rPr lang="en-US" sz="1800" dirty="0" err="1">
                <a:solidFill>
                  <a:srgbClr val="454240"/>
                </a:solidFill>
                <a:latin typeface="DM Sans" pitchFamily="34" charset="0"/>
                <a:ea typeface="DM Sans" pitchFamily="34" charset="-122"/>
                <a:cs typeface="DM Sans" pitchFamily="34" charset="-120"/>
              </a:rPr>
              <a:t>hace</a:t>
            </a:r>
            <a:r>
              <a:rPr lang="en-US" sz="1800" dirty="0">
                <a:solidFill>
                  <a:srgbClr val="454240"/>
                </a:solidFill>
                <a:latin typeface="DM Sans" pitchFamily="34" charset="0"/>
                <a:ea typeface="DM Sans" pitchFamily="34" charset="-122"/>
                <a:cs typeface="DM Sans" pitchFamily="34" charset="-120"/>
              </a:rPr>
              <a:t> un </a:t>
            </a:r>
            <a:r>
              <a:rPr lang="en-US" sz="1800" dirty="0" err="1">
                <a:solidFill>
                  <a:srgbClr val="454240"/>
                </a:solidFill>
                <a:latin typeface="DM Sans" pitchFamily="34" charset="0"/>
                <a:ea typeface="DM Sans" pitchFamily="34" charset="-122"/>
                <a:cs typeface="DM Sans" pitchFamily="34" charset="-120"/>
              </a:rPr>
              <a:t>sonido</a:t>
            </a:r>
            <a:r>
              <a:rPr lang="en-US" sz="1800" dirty="0">
                <a:solidFill>
                  <a:srgbClr val="454240"/>
                </a:solidFill>
                <a:latin typeface="DM Sans" pitchFamily="34" charset="0"/>
                <a:ea typeface="DM Sans" pitchFamily="34" charset="-122"/>
                <a:cs typeface="DM Sans" pitchFamily="34" charset="-120"/>
              </a:rPr>
              <a:t>"); </a:t>
            </a:r>
          </a:p>
          <a:p>
            <a:r>
              <a:rPr lang="en-US" dirty="0">
                <a:solidFill>
                  <a:srgbClr val="454240"/>
                </a:solidFill>
                <a:latin typeface="DM Sans" pitchFamily="34" charset="0"/>
                <a:ea typeface="DM Sans" pitchFamily="34" charset="-122"/>
                <a:cs typeface="DM Sans" pitchFamily="34" charset="-120"/>
              </a:rPr>
              <a:t>	</a:t>
            </a:r>
            <a:r>
              <a:rPr lang="en-US" sz="1800" dirty="0">
                <a:solidFill>
                  <a:srgbClr val="454240"/>
                </a:solidFill>
                <a:latin typeface="DM Sans" pitchFamily="34" charset="0"/>
                <a:ea typeface="DM Sans" pitchFamily="34" charset="-122"/>
                <a:cs typeface="DM Sans" pitchFamily="34" charset="-120"/>
              </a:rPr>
              <a:t>} </a:t>
            </a:r>
          </a:p>
          <a:p>
            <a:r>
              <a:rPr lang="en-US" sz="1800" dirty="0">
                <a:solidFill>
                  <a:srgbClr val="454240"/>
                </a:solidFill>
                <a:latin typeface="DM Sans" pitchFamily="34" charset="0"/>
                <a:ea typeface="DM Sans" pitchFamily="34" charset="-122"/>
                <a:cs typeface="DM Sans" pitchFamily="34" charset="-120"/>
              </a:rPr>
              <a:t>} </a:t>
            </a:r>
          </a:p>
          <a:p>
            <a:endParaRPr lang="en-US" dirty="0">
              <a:solidFill>
                <a:srgbClr val="454240"/>
              </a:solidFill>
              <a:latin typeface="DM Sans" pitchFamily="34" charset="0"/>
              <a:ea typeface="DM Sans" pitchFamily="34" charset="-122"/>
              <a:cs typeface="DM Sans" pitchFamily="34" charset="-120"/>
            </a:endParaRPr>
          </a:p>
          <a:p>
            <a:r>
              <a:rPr lang="en-US" sz="1800" dirty="0">
                <a:solidFill>
                  <a:srgbClr val="454240"/>
                </a:solidFill>
                <a:latin typeface="DM Sans" pitchFamily="34" charset="0"/>
                <a:ea typeface="DM Sans" pitchFamily="34" charset="-122"/>
                <a:cs typeface="DM Sans" pitchFamily="34" charset="-120"/>
              </a:rPr>
              <a:t>class </a:t>
            </a:r>
            <a:r>
              <a:rPr lang="en-US" sz="1800" dirty="0" err="1">
                <a:solidFill>
                  <a:srgbClr val="454240"/>
                </a:solidFill>
                <a:latin typeface="DM Sans" pitchFamily="34" charset="0"/>
                <a:ea typeface="DM Sans" pitchFamily="34" charset="-122"/>
                <a:cs typeface="DM Sans" pitchFamily="34" charset="-120"/>
              </a:rPr>
              <a:t>Perro</a:t>
            </a:r>
            <a:r>
              <a:rPr lang="en-US" sz="1800" dirty="0">
                <a:solidFill>
                  <a:srgbClr val="454240"/>
                </a:solidFill>
                <a:latin typeface="DM Sans" pitchFamily="34" charset="0"/>
                <a:ea typeface="DM Sans" pitchFamily="34" charset="-122"/>
                <a:cs typeface="DM Sans" pitchFamily="34" charset="-120"/>
              </a:rPr>
              <a:t> extends Animal { </a:t>
            </a:r>
          </a:p>
          <a:p>
            <a:r>
              <a:rPr lang="en-US" dirty="0">
                <a:solidFill>
                  <a:srgbClr val="454240"/>
                </a:solidFill>
                <a:latin typeface="DM Sans" pitchFamily="34" charset="0"/>
                <a:ea typeface="DM Sans" pitchFamily="34" charset="-122"/>
                <a:cs typeface="DM Sans" pitchFamily="34" charset="-120"/>
              </a:rPr>
              <a:t>	</a:t>
            </a:r>
            <a:r>
              <a:rPr lang="en-US" sz="1800" dirty="0">
                <a:solidFill>
                  <a:srgbClr val="454240"/>
                </a:solidFill>
                <a:latin typeface="DM Sans" pitchFamily="34" charset="0"/>
                <a:ea typeface="DM Sans" pitchFamily="34" charset="-122"/>
                <a:cs typeface="DM Sans" pitchFamily="34" charset="-120"/>
              </a:rPr>
              <a:t>@Override </a:t>
            </a:r>
          </a:p>
          <a:p>
            <a:r>
              <a:rPr lang="en-US" dirty="0">
                <a:solidFill>
                  <a:srgbClr val="454240"/>
                </a:solidFill>
                <a:latin typeface="DM Sans" pitchFamily="34" charset="0"/>
                <a:ea typeface="DM Sans" pitchFamily="34" charset="-122"/>
                <a:cs typeface="DM Sans" pitchFamily="34" charset="-120"/>
              </a:rPr>
              <a:t>	</a:t>
            </a:r>
            <a:r>
              <a:rPr lang="en-US" sz="1800" dirty="0">
                <a:solidFill>
                  <a:srgbClr val="454240"/>
                </a:solidFill>
                <a:latin typeface="DM Sans" pitchFamily="34" charset="0"/>
                <a:ea typeface="DM Sans" pitchFamily="34" charset="-122"/>
                <a:cs typeface="DM Sans" pitchFamily="34" charset="-120"/>
              </a:rPr>
              <a:t>void </a:t>
            </a:r>
            <a:r>
              <a:rPr lang="en-US" sz="1800" dirty="0" err="1">
                <a:solidFill>
                  <a:srgbClr val="454240"/>
                </a:solidFill>
                <a:latin typeface="DM Sans" pitchFamily="34" charset="0"/>
                <a:ea typeface="DM Sans" pitchFamily="34" charset="-122"/>
                <a:cs typeface="DM Sans" pitchFamily="34" charset="-120"/>
              </a:rPr>
              <a:t>sonido</a:t>
            </a:r>
            <a:r>
              <a:rPr lang="en-US" sz="1800" dirty="0">
                <a:solidFill>
                  <a:srgbClr val="454240"/>
                </a:solidFill>
                <a:latin typeface="DM Sans" pitchFamily="34" charset="0"/>
                <a:ea typeface="DM Sans" pitchFamily="34" charset="-122"/>
                <a:cs typeface="DM Sans" pitchFamily="34" charset="-120"/>
              </a:rPr>
              <a:t>() { </a:t>
            </a:r>
          </a:p>
          <a:p>
            <a:r>
              <a:rPr lang="en-US" dirty="0">
                <a:solidFill>
                  <a:srgbClr val="454240"/>
                </a:solidFill>
                <a:latin typeface="DM Sans" pitchFamily="34" charset="0"/>
                <a:ea typeface="DM Sans" pitchFamily="34" charset="-122"/>
                <a:cs typeface="DM Sans" pitchFamily="34" charset="-120"/>
              </a:rPr>
              <a:t>	</a:t>
            </a:r>
            <a:r>
              <a:rPr lang="en-US" sz="1800" dirty="0" err="1">
                <a:solidFill>
                  <a:srgbClr val="454240"/>
                </a:solidFill>
                <a:latin typeface="DM Sans" pitchFamily="34" charset="0"/>
                <a:ea typeface="DM Sans" pitchFamily="34" charset="-122"/>
                <a:cs typeface="DM Sans" pitchFamily="34" charset="-120"/>
              </a:rPr>
              <a:t>System.out.println</a:t>
            </a:r>
            <a:r>
              <a:rPr lang="en-US" sz="1800" dirty="0">
                <a:solidFill>
                  <a:srgbClr val="454240"/>
                </a:solidFill>
                <a:latin typeface="DM Sans" pitchFamily="34" charset="0"/>
                <a:ea typeface="DM Sans" pitchFamily="34" charset="-122"/>
                <a:cs typeface="DM Sans" pitchFamily="34" charset="-120"/>
              </a:rPr>
              <a:t>("El </a:t>
            </a:r>
            <a:r>
              <a:rPr lang="en-US" sz="1800" dirty="0" err="1">
                <a:solidFill>
                  <a:srgbClr val="454240"/>
                </a:solidFill>
                <a:latin typeface="DM Sans" pitchFamily="34" charset="0"/>
                <a:ea typeface="DM Sans" pitchFamily="34" charset="-122"/>
                <a:cs typeface="DM Sans" pitchFamily="34" charset="-120"/>
              </a:rPr>
              <a:t>perro</a:t>
            </a:r>
            <a:r>
              <a:rPr lang="en-US" sz="1800" dirty="0">
                <a:solidFill>
                  <a:srgbClr val="454240"/>
                </a:solidFill>
                <a:latin typeface="DM Sans" pitchFamily="34" charset="0"/>
                <a:ea typeface="DM Sans" pitchFamily="34" charset="-122"/>
                <a:cs typeface="DM Sans" pitchFamily="34" charset="-120"/>
              </a:rPr>
              <a:t> </a:t>
            </a:r>
            <a:r>
              <a:rPr lang="en-US" sz="1800" dirty="0" err="1">
                <a:solidFill>
                  <a:srgbClr val="454240"/>
                </a:solidFill>
                <a:latin typeface="DM Sans" pitchFamily="34" charset="0"/>
                <a:ea typeface="DM Sans" pitchFamily="34" charset="-122"/>
                <a:cs typeface="DM Sans" pitchFamily="34" charset="-120"/>
              </a:rPr>
              <a:t>ladra</a:t>
            </a:r>
            <a:r>
              <a:rPr lang="en-US" sz="1800" dirty="0">
                <a:solidFill>
                  <a:srgbClr val="454240"/>
                </a:solidFill>
                <a:latin typeface="DM Sans" pitchFamily="34" charset="0"/>
                <a:ea typeface="DM Sans" pitchFamily="34" charset="-122"/>
                <a:cs typeface="DM Sans" pitchFamily="34" charset="-120"/>
              </a:rPr>
              <a:t>"); </a:t>
            </a:r>
          </a:p>
          <a:p>
            <a:r>
              <a:rPr lang="en-US" dirty="0">
                <a:solidFill>
                  <a:srgbClr val="454240"/>
                </a:solidFill>
                <a:latin typeface="DM Sans" pitchFamily="34" charset="0"/>
                <a:ea typeface="DM Sans" pitchFamily="34" charset="-122"/>
                <a:cs typeface="DM Sans" pitchFamily="34" charset="-120"/>
              </a:rPr>
              <a:t>	</a:t>
            </a:r>
            <a:r>
              <a:rPr lang="en-US" sz="1800" dirty="0">
                <a:solidFill>
                  <a:srgbClr val="454240"/>
                </a:solidFill>
                <a:latin typeface="DM Sans" pitchFamily="34" charset="0"/>
                <a:ea typeface="DM Sans" pitchFamily="34" charset="-122"/>
                <a:cs typeface="DM Sans" pitchFamily="34" charset="-120"/>
              </a:rPr>
              <a:t>} </a:t>
            </a:r>
          </a:p>
          <a:p>
            <a:r>
              <a:rPr lang="en-US" sz="1800" dirty="0">
                <a:solidFill>
                  <a:srgbClr val="454240"/>
                </a:solidFill>
                <a:latin typeface="DM Sans" pitchFamily="34" charset="0"/>
                <a:ea typeface="DM Sans" pitchFamily="34" charset="-122"/>
                <a:cs typeface="DM Sans" pitchFamily="34" charset="-120"/>
              </a:rPr>
              <a:t>} </a:t>
            </a:r>
          </a:p>
          <a:p>
            <a:endParaRPr lang="en-US" dirty="0">
              <a:solidFill>
                <a:srgbClr val="454240"/>
              </a:solidFill>
              <a:latin typeface="DM Sans" pitchFamily="34" charset="0"/>
              <a:ea typeface="DM Sans" pitchFamily="34" charset="-122"/>
              <a:cs typeface="DM Sans" pitchFamily="34" charset="-120"/>
            </a:endParaRPr>
          </a:p>
          <a:p>
            <a:r>
              <a:rPr lang="en-US" sz="1800" dirty="0">
                <a:solidFill>
                  <a:srgbClr val="454240"/>
                </a:solidFill>
                <a:latin typeface="DM Sans" pitchFamily="34" charset="0"/>
                <a:ea typeface="DM Sans" pitchFamily="34" charset="-122"/>
                <a:cs typeface="DM Sans" pitchFamily="34" charset="-120"/>
              </a:rPr>
              <a:t>public class Main { </a:t>
            </a:r>
          </a:p>
          <a:p>
            <a:r>
              <a:rPr lang="en-US" dirty="0">
                <a:solidFill>
                  <a:srgbClr val="454240"/>
                </a:solidFill>
                <a:latin typeface="DM Sans" pitchFamily="34" charset="0"/>
                <a:ea typeface="DM Sans" pitchFamily="34" charset="-122"/>
                <a:cs typeface="DM Sans" pitchFamily="34" charset="-120"/>
              </a:rPr>
              <a:t>	</a:t>
            </a:r>
            <a:r>
              <a:rPr lang="en-US" sz="1800" dirty="0">
                <a:solidFill>
                  <a:srgbClr val="454240"/>
                </a:solidFill>
                <a:latin typeface="DM Sans" pitchFamily="34" charset="0"/>
                <a:ea typeface="DM Sans" pitchFamily="34" charset="-122"/>
                <a:cs typeface="DM Sans" pitchFamily="34" charset="-120"/>
              </a:rPr>
              <a:t>public static void main(String[] </a:t>
            </a:r>
            <a:r>
              <a:rPr lang="en-US" sz="1800" dirty="0" err="1">
                <a:solidFill>
                  <a:srgbClr val="454240"/>
                </a:solidFill>
                <a:latin typeface="DM Sans" pitchFamily="34" charset="0"/>
                <a:ea typeface="DM Sans" pitchFamily="34" charset="-122"/>
                <a:cs typeface="DM Sans" pitchFamily="34" charset="-120"/>
              </a:rPr>
              <a:t>args</a:t>
            </a:r>
            <a:r>
              <a:rPr lang="en-US" sz="1800" dirty="0">
                <a:solidFill>
                  <a:srgbClr val="454240"/>
                </a:solidFill>
                <a:latin typeface="DM Sans" pitchFamily="34" charset="0"/>
                <a:ea typeface="DM Sans" pitchFamily="34" charset="-122"/>
                <a:cs typeface="DM Sans" pitchFamily="34" charset="-120"/>
              </a:rPr>
              <a:t>) { </a:t>
            </a:r>
          </a:p>
          <a:p>
            <a:r>
              <a:rPr lang="en-US" dirty="0">
                <a:solidFill>
                  <a:srgbClr val="454240"/>
                </a:solidFill>
                <a:latin typeface="DM Sans" pitchFamily="34" charset="0"/>
                <a:ea typeface="DM Sans" pitchFamily="34" charset="-122"/>
                <a:cs typeface="DM Sans" pitchFamily="34" charset="-120"/>
              </a:rPr>
              <a:t>		</a:t>
            </a:r>
            <a:r>
              <a:rPr lang="en-US" sz="1800" dirty="0">
                <a:solidFill>
                  <a:srgbClr val="454240"/>
                </a:solidFill>
                <a:latin typeface="DM Sans" pitchFamily="34" charset="0"/>
                <a:ea typeface="DM Sans" pitchFamily="34" charset="-122"/>
                <a:cs typeface="DM Sans" pitchFamily="34" charset="-120"/>
              </a:rPr>
              <a:t>Animal </a:t>
            </a:r>
            <a:r>
              <a:rPr lang="en-US" sz="1800" dirty="0" err="1">
                <a:solidFill>
                  <a:srgbClr val="454240"/>
                </a:solidFill>
                <a:latin typeface="DM Sans" pitchFamily="34" charset="0"/>
                <a:ea typeface="DM Sans" pitchFamily="34" charset="-122"/>
                <a:cs typeface="DM Sans" pitchFamily="34" charset="-120"/>
              </a:rPr>
              <a:t>miPerro</a:t>
            </a:r>
            <a:r>
              <a:rPr lang="en-US" sz="1800" dirty="0">
                <a:solidFill>
                  <a:srgbClr val="454240"/>
                </a:solidFill>
                <a:latin typeface="DM Sans" pitchFamily="34" charset="0"/>
                <a:ea typeface="DM Sans" pitchFamily="34" charset="-122"/>
                <a:cs typeface="DM Sans" pitchFamily="34" charset="-120"/>
              </a:rPr>
              <a:t> = new </a:t>
            </a:r>
            <a:r>
              <a:rPr lang="en-US" sz="1800" dirty="0" err="1">
                <a:solidFill>
                  <a:srgbClr val="454240"/>
                </a:solidFill>
                <a:latin typeface="DM Sans" pitchFamily="34" charset="0"/>
                <a:ea typeface="DM Sans" pitchFamily="34" charset="-122"/>
                <a:cs typeface="DM Sans" pitchFamily="34" charset="-120"/>
              </a:rPr>
              <a:t>Perro</a:t>
            </a:r>
            <a:r>
              <a:rPr lang="en-US" sz="1800" dirty="0">
                <a:solidFill>
                  <a:srgbClr val="454240"/>
                </a:solidFill>
                <a:latin typeface="DM Sans" pitchFamily="34" charset="0"/>
                <a:ea typeface="DM Sans" pitchFamily="34" charset="-122"/>
                <a:cs typeface="DM Sans" pitchFamily="34" charset="-120"/>
              </a:rPr>
              <a:t>(); </a:t>
            </a:r>
          </a:p>
          <a:p>
            <a:r>
              <a:rPr lang="en-US" dirty="0">
                <a:solidFill>
                  <a:srgbClr val="454240"/>
                </a:solidFill>
                <a:latin typeface="DM Sans" pitchFamily="34" charset="0"/>
                <a:ea typeface="DM Sans" pitchFamily="34" charset="-122"/>
                <a:cs typeface="DM Sans" pitchFamily="34" charset="-120"/>
              </a:rPr>
              <a:t>		</a:t>
            </a:r>
            <a:r>
              <a:rPr lang="en-US" sz="1800" dirty="0" err="1">
                <a:solidFill>
                  <a:srgbClr val="454240"/>
                </a:solidFill>
                <a:latin typeface="DM Sans" pitchFamily="34" charset="0"/>
                <a:ea typeface="DM Sans" pitchFamily="34" charset="-122"/>
                <a:cs typeface="DM Sans" pitchFamily="34" charset="-120"/>
              </a:rPr>
              <a:t>miPerro.sonido</a:t>
            </a:r>
            <a:r>
              <a:rPr lang="en-US" sz="1800" dirty="0">
                <a:solidFill>
                  <a:srgbClr val="454240"/>
                </a:solidFill>
                <a:latin typeface="DM Sans" pitchFamily="34" charset="0"/>
                <a:ea typeface="DM Sans" pitchFamily="34" charset="-122"/>
                <a:cs typeface="DM Sans" pitchFamily="34" charset="-120"/>
              </a:rPr>
              <a:t>(); // </a:t>
            </a:r>
            <a:r>
              <a:rPr lang="en-US" sz="1800" dirty="0" err="1">
                <a:solidFill>
                  <a:srgbClr val="454240"/>
                </a:solidFill>
                <a:latin typeface="DM Sans" pitchFamily="34" charset="0"/>
                <a:ea typeface="DM Sans" pitchFamily="34" charset="-122"/>
                <a:cs typeface="DM Sans" pitchFamily="34" charset="-120"/>
              </a:rPr>
              <a:t>Imprime</a:t>
            </a:r>
            <a:r>
              <a:rPr lang="en-US" sz="1800" dirty="0">
                <a:solidFill>
                  <a:srgbClr val="454240"/>
                </a:solidFill>
                <a:latin typeface="DM Sans" pitchFamily="34" charset="0"/>
                <a:ea typeface="DM Sans" pitchFamily="34" charset="-122"/>
                <a:cs typeface="DM Sans" pitchFamily="34" charset="-120"/>
              </a:rPr>
              <a:t> "El </a:t>
            </a:r>
            <a:r>
              <a:rPr lang="en-US" sz="1800" dirty="0" err="1">
                <a:solidFill>
                  <a:srgbClr val="454240"/>
                </a:solidFill>
                <a:latin typeface="DM Sans" pitchFamily="34" charset="0"/>
                <a:ea typeface="DM Sans" pitchFamily="34" charset="-122"/>
                <a:cs typeface="DM Sans" pitchFamily="34" charset="-120"/>
              </a:rPr>
              <a:t>perro</a:t>
            </a:r>
            <a:r>
              <a:rPr lang="en-US" sz="1800" dirty="0">
                <a:solidFill>
                  <a:srgbClr val="454240"/>
                </a:solidFill>
                <a:latin typeface="DM Sans" pitchFamily="34" charset="0"/>
                <a:ea typeface="DM Sans" pitchFamily="34" charset="-122"/>
                <a:cs typeface="DM Sans" pitchFamily="34" charset="-120"/>
              </a:rPr>
              <a:t> </a:t>
            </a:r>
            <a:r>
              <a:rPr lang="en-US" sz="1800" dirty="0" err="1">
                <a:solidFill>
                  <a:srgbClr val="454240"/>
                </a:solidFill>
                <a:latin typeface="DM Sans" pitchFamily="34" charset="0"/>
                <a:ea typeface="DM Sans" pitchFamily="34" charset="-122"/>
                <a:cs typeface="DM Sans" pitchFamily="34" charset="-120"/>
              </a:rPr>
              <a:t>ladra</a:t>
            </a:r>
            <a:r>
              <a:rPr lang="en-US" sz="1800" dirty="0">
                <a:solidFill>
                  <a:srgbClr val="454240"/>
                </a:solidFill>
                <a:latin typeface="DM Sans" pitchFamily="34" charset="0"/>
                <a:ea typeface="DM Sans" pitchFamily="34" charset="-122"/>
                <a:cs typeface="DM Sans" pitchFamily="34" charset="-120"/>
              </a:rPr>
              <a:t>" </a:t>
            </a:r>
          </a:p>
          <a:p>
            <a:r>
              <a:rPr lang="en-US" dirty="0">
                <a:solidFill>
                  <a:srgbClr val="454240"/>
                </a:solidFill>
                <a:latin typeface="DM Sans" pitchFamily="34" charset="0"/>
                <a:ea typeface="DM Sans" pitchFamily="34" charset="-122"/>
                <a:cs typeface="DM Sans" pitchFamily="34" charset="-120"/>
              </a:rPr>
              <a:t>	</a:t>
            </a:r>
            <a:r>
              <a:rPr lang="en-US" sz="1800" dirty="0">
                <a:solidFill>
                  <a:srgbClr val="454240"/>
                </a:solidFill>
                <a:latin typeface="DM Sans" pitchFamily="34" charset="0"/>
                <a:ea typeface="DM Sans" pitchFamily="34" charset="-122"/>
                <a:cs typeface="DM Sans" pitchFamily="34" charset="-120"/>
              </a:rPr>
              <a:t>} </a:t>
            </a:r>
          </a:p>
          <a:p>
            <a:r>
              <a:rPr lang="en-US" sz="1800" dirty="0">
                <a:solidFill>
                  <a:srgbClr val="454240"/>
                </a:solidFill>
                <a:latin typeface="DM Sans" pitchFamily="34" charset="0"/>
                <a:ea typeface="DM Sans" pitchFamily="34" charset="-122"/>
                <a:cs typeface="DM Sans" pitchFamily="34" charset="-120"/>
              </a:rPr>
              <a:t>}</a:t>
            </a:r>
            <a:endParaRPr lang="es-ES" dirty="0"/>
          </a:p>
        </p:txBody>
      </p:sp>
    </p:spTree>
    <p:extLst>
      <p:ext uri="{BB962C8B-B14F-4D97-AF65-F5344CB8AC3E}">
        <p14:creationId xmlns:p14="http://schemas.microsoft.com/office/powerpoint/2010/main" val="1882544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FFFDFA"/>
          </a:solidFill>
          <a:ln w="7620">
            <a:solidFill>
              <a:srgbClr val="E5E0DF"/>
            </a:solidFill>
            <a:prstDash val="solid"/>
          </a:ln>
        </p:spPr>
      </p:sp>
      <p:sp>
        <p:nvSpPr>
          <p:cNvPr id="4" name="Text 1"/>
          <p:cNvSpPr/>
          <p:nvPr/>
        </p:nvSpPr>
        <p:spPr>
          <a:xfrm>
            <a:off x="687467" y="663620"/>
            <a:ext cx="9974580" cy="591290"/>
          </a:xfrm>
          <a:prstGeom prst="rect">
            <a:avLst/>
          </a:prstGeom>
          <a:noFill/>
          <a:ln/>
        </p:spPr>
        <p:txBody>
          <a:bodyPr wrap="none" rtlCol="0" anchor="t"/>
          <a:lstStyle/>
          <a:p>
            <a:pPr marL="0" indent="0">
              <a:lnSpc>
                <a:spcPts val="4691"/>
              </a:lnSpc>
              <a:buNone/>
            </a:pPr>
            <a:r>
              <a:rPr lang="en-US" sz="3609" dirty="0">
                <a:solidFill>
                  <a:srgbClr val="5C4E3D"/>
                </a:solidFill>
                <a:latin typeface="Libre Baskerville" pitchFamily="34" charset="0"/>
                <a:ea typeface="Libre Baskerville" pitchFamily="34" charset="-122"/>
                <a:cs typeface="Libre Baskerville" pitchFamily="34" charset="-120"/>
              </a:rPr>
              <a:t>Upcasting y Downcasting: Definición y Uso</a:t>
            </a:r>
            <a:endParaRPr lang="en-US" sz="3609" dirty="0"/>
          </a:p>
        </p:txBody>
      </p:sp>
      <p:sp>
        <p:nvSpPr>
          <p:cNvPr id="5" name="Text 2"/>
          <p:cNvSpPr/>
          <p:nvPr/>
        </p:nvSpPr>
        <p:spPr>
          <a:xfrm>
            <a:off x="687467" y="1527804"/>
            <a:ext cx="13255466" cy="982843"/>
          </a:xfrm>
          <a:prstGeom prst="rect">
            <a:avLst/>
          </a:prstGeom>
          <a:noFill/>
          <a:ln/>
        </p:spPr>
        <p:txBody>
          <a:bodyPr wrap="square" rtlCol="0" anchor="t"/>
          <a:lstStyle/>
          <a:p>
            <a:pPr marL="0" indent="0">
              <a:lnSpc>
                <a:spcPts val="2598"/>
              </a:lnSpc>
              <a:buNone/>
            </a:pPr>
            <a:r>
              <a:rPr lang="en-US" sz="1444" dirty="0">
                <a:solidFill>
                  <a:srgbClr val="454240"/>
                </a:solidFill>
                <a:latin typeface="DM Sans" pitchFamily="34" charset="0"/>
                <a:ea typeface="DM Sans" pitchFamily="34" charset="-122"/>
                <a:cs typeface="DM Sans" pitchFamily="34" charset="-120"/>
              </a:rPr>
              <a:t>Las conversiones de tipo son muy importantes en la programación orientada a objetos. En Java, el upcasting se utiliza para convertir una referencia de un objeto de una clase derivada a la clase base. El downcasting funciona al revés, convirtiendo una referencia de la clase base en una referencia de una clase derivada. Esta es una práctica esencial, así que exploremos más a fondo.</a:t>
            </a:r>
            <a:endParaRPr lang="en-US" sz="1444" dirty="0"/>
          </a:p>
        </p:txBody>
      </p:sp>
      <p:sp>
        <p:nvSpPr>
          <p:cNvPr id="6" name="Shape 3"/>
          <p:cNvSpPr/>
          <p:nvPr/>
        </p:nvSpPr>
        <p:spPr>
          <a:xfrm>
            <a:off x="944166" y="2692537"/>
            <a:ext cx="36552" cy="4812813"/>
          </a:xfrm>
          <a:prstGeom prst="rect">
            <a:avLst/>
          </a:prstGeom>
          <a:solidFill>
            <a:srgbClr val="EFDBA9"/>
          </a:solidFill>
          <a:ln/>
        </p:spPr>
      </p:sp>
      <p:sp>
        <p:nvSpPr>
          <p:cNvPr id="7" name="Shape 4"/>
          <p:cNvSpPr/>
          <p:nvPr/>
        </p:nvSpPr>
        <p:spPr>
          <a:xfrm>
            <a:off x="1168598" y="3004137"/>
            <a:ext cx="641628" cy="36283"/>
          </a:xfrm>
          <a:prstGeom prst="rect">
            <a:avLst/>
          </a:prstGeom>
          <a:solidFill>
            <a:srgbClr val="EFDBA9"/>
          </a:solidFill>
          <a:ln/>
        </p:spPr>
      </p:sp>
      <p:sp>
        <p:nvSpPr>
          <p:cNvPr id="8" name="Shape 5"/>
          <p:cNvSpPr/>
          <p:nvPr/>
        </p:nvSpPr>
        <p:spPr>
          <a:xfrm>
            <a:off x="756166" y="2817579"/>
            <a:ext cx="412432" cy="409400"/>
          </a:xfrm>
          <a:prstGeom prst="roundRect">
            <a:avLst>
              <a:gd name="adj" fmla="val 13401"/>
            </a:avLst>
          </a:prstGeom>
          <a:solidFill>
            <a:srgbClr val="F7EDD4"/>
          </a:solidFill>
          <a:ln w="7620">
            <a:solidFill>
              <a:srgbClr val="EFDBA9"/>
            </a:solidFill>
            <a:prstDash val="solid"/>
          </a:ln>
        </p:spPr>
      </p:sp>
      <p:sp>
        <p:nvSpPr>
          <p:cNvPr id="9" name="Text 6"/>
          <p:cNvSpPr/>
          <p:nvPr/>
        </p:nvSpPr>
        <p:spPr>
          <a:xfrm>
            <a:off x="901422" y="2844762"/>
            <a:ext cx="121920" cy="354916"/>
          </a:xfrm>
          <a:prstGeom prst="rect">
            <a:avLst/>
          </a:prstGeom>
          <a:noFill/>
          <a:ln/>
        </p:spPr>
        <p:txBody>
          <a:bodyPr wrap="none" rtlCol="0" anchor="t"/>
          <a:lstStyle/>
          <a:p>
            <a:pPr marL="0" indent="0" algn="ctr">
              <a:lnSpc>
                <a:spcPts val="2815"/>
              </a:lnSpc>
              <a:buNone/>
            </a:pPr>
            <a:r>
              <a:rPr lang="en-US" sz="2165" dirty="0">
                <a:solidFill>
                  <a:srgbClr val="454240"/>
                </a:solidFill>
                <a:latin typeface="Libre Baskerville" pitchFamily="34" charset="0"/>
                <a:ea typeface="Libre Baskerville" pitchFamily="34" charset="-122"/>
                <a:cs typeface="Libre Baskerville" pitchFamily="34" charset="-120"/>
              </a:rPr>
              <a:t>1</a:t>
            </a:r>
            <a:endParaRPr lang="en-US" sz="2165" dirty="0"/>
          </a:p>
        </p:txBody>
      </p:sp>
      <p:sp>
        <p:nvSpPr>
          <p:cNvPr id="10" name="Text 7"/>
          <p:cNvSpPr/>
          <p:nvPr/>
        </p:nvSpPr>
        <p:spPr>
          <a:xfrm>
            <a:off x="1970603" y="2874427"/>
            <a:ext cx="1833205" cy="295704"/>
          </a:xfrm>
          <a:prstGeom prst="rect">
            <a:avLst/>
          </a:prstGeom>
          <a:noFill/>
          <a:ln/>
        </p:spPr>
        <p:txBody>
          <a:bodyPr wrap="none" rtlCol="0" anchor="t"/>
          <a:lstStyle/>
          <a:p>
            <a:pPr marL="0" indent="0" algn="l">
              <a:lnSpc>
                <a:spcPts val="2346"/>
              </a:lnSpc>
              <a:buNone/>
            </a:pPr>
            <a:r>
              <a:rPr lang="en-US" sz="1804" dirty="0">
                <a:solidFill>
                  <a:srgbClr val="454240"/>
                </a:solidFill>
                <a:latin typeface="Libre Baskerville" pitchFamily="34" charset="0"/>
                <a:ea typeface="Libre Baskerville" pitchFamily="34" charset="-122"/>
                <a:cs typeface="Libre Baskerville" pitchFamily="34" charset="-120"/>
              </a:rPr>
              <a:t>Upcasting</a:t>
            </a:r>
            <a:endParaRPr lang="en-US" sz="1804" dirty="0"/>
          </a:p>
        </p:txBody>
      </p:sp>
      <p:sp>
        <p:nvSpPr>
          <p:cNvPr id="11" name="Text 8"/>
          <p:cNvSpPr/>
          <p:nvPr/>
        </p:nvSpPr>
        <p:spPr>
          <a:xfrm>
            <a:off x="1970603" y="3352021"/>
            <a:ext cx="11972330" cy="655229"/>
          </a:xfrm>
          <a:prstGeom prst="rect">
            <a:avLst/>
          </a:prstGeom>
          <a:noFill/>
          <a:ln/>
        </p:spPr>
        <p:txBody>
          <a:bodyPr wrap="square" rtlCol="0" anchor="t"/>
          <a:lstStyle/>
          <a:p>
            <a:pPr marL="0" indent="0" algn="l">
              <a:lnSpc>
                <a:spcPts val="2598"/>
              </a:lnSpc>
              <a:buNone/>
            </a:pPr>
            <a:r>
              <a:rPr lang="en-US" sz="1444" dirty="0">
                <a:solidFill>
                  <a:srgbClr val="454240"/>
                </a:solidFill>
                <a:latin typeface="DM Sans" pitchFamily="34" charset="0"/>
                <a:ea typeface="DM Sans" pitchFamily="34" charset="-122"/>
                <a:cs typeface="DM Sans" pitchFamily="34" charset="-120"/>
              </a:rPr>
              <a:t>El upcasting convierte una referencia de un objeto de una clase derivada a la clase base. Es una forma segura de asignar un objeto de una clase a otra.</a:t>
            </a:r>
            <a:endParaRPr lang="en-US" sz="1444" dirty="0"/>
          </a:p>
        </p:txBody>
      </p:sp>
      <p:sp>
        <p:nvSpPr>
          <p:cNvPr id="12" name="Shape 9"/>
          <p:cNvSpPr/>
          <p:nvPr/>
        </p:nvSpPr>
        <p:spPr>
          <a:xfrm>
            <a:off x="1168598" y="4682630"/>
            <a:ext cx="641628" cy="36283"/>
          </a:xfrm>
          <a:prstGeom prst="rect">
            <a:avLst/>
          </a:prstGeom>
          <a:solidFill>
            <a:srgbClr val="EFDBA9"/>
          </a:solidFill>
          <a:ln/>
        </p:spPr>
      </p:sp>
      <p:sp>
        <p:nvSpPr>
          <p:cNvPr id="13" name="Shape 10"/>
          <p:cNvSpPr/>
          <p:nvPr/>
        </p:nvSpPr>
        <p:spPr>
          <a:xfrm>
            <a:off x="756166" y="4496071"/>
            <a:ext cx="412432" cy="409400"/>
          </a:xfrm>
          <a:prstGeom prst="roundRect">
            <a:avLst>
              <a:gd name="adj" fmla="val 13401"/>
            </a:avLst>
          </a:prstGeom>
          <a:solidFill>
            <a:srgbClr val="F7EDD4"/>
          </a:solidFill>
          <a:ln w="7620">
            <a:solidFill>
              <a:srgbClr val="EFDBA9"/>
            </a:solidFill>
            <a:prstDash val="solid"/>
          </a:ln>
        </p:spPr>
      </p:sp>
      <p:sp>
        <p:nvSpPr>
          <p:cNvPr id="14" name="Text 11"/>
          <p:cNvSpPr/>
          <p:nvPr/>
        </p:nvSpPr>
        <p:spPr>
          <a:xfrm>
            <a:off x="878562" y="4523254"/>
            <a:ext cx="167640" cy="354916"/>
          </a:xfrm>
          <a:prstGeom prst="rect">
            <a:avLst/>
          </a:prstGeom>
          <a:noFill/>
          <a:ln/>
        </p:spPr>
        <p:txBody>
          <a:bodyPr wrap="none" rtlCol="0" anchor="t"/>
          <a:lstStyle/>
          <a:p>
            <a:pPr marL="0" indent="0" algn="ctr">
              <a:lnSpc>
                <a:spcPts val="2815"/>
              </a:lnSpc>
              <a:buNone/>
            </a:pPr>
            <a:r>
              <a:rPr lang="en-US" sz="2165" dirty="0">
                <a:solidFill>
                  <a:srgbClr val="454240"/>
                </a:solidFill>
                <a:latin typeface="Libre Baskerville" pitchFamily="34" charset="0"/>
                <a:ea typeface="Libre Baskerville" pitchFamily="34" charset="-122"/>
                <a:cs typeface="Libre Baskerville" pitchFamily="34" charset="-120"/>
              </a:rPr>
              <a:t>2</a:t>
            </a:r>
            <a:endParaRPr lang="en-US" sz="2165" dirty="0"/>
          </a:p>
        </p:txBody>
      </p:sp>
      <p:sp>
        <p:nvSpPr>
          <p:cNvPr id="15" name="Text 12"/>
          <p:cNvSpPr/>
          <p:nvPr/>
        </p:nvSpPr>
        <p:spPr>
          <a:xfrm>
            <a:off x="1970603" y="4552919"/>
            <a:ext cx="1833205" cy="295704"/>
          </a:xfrm>
          <a:prstGeom prst="rect">
            <a:avLst/>
          </a:prstGeom>
          <a:noFill/>
          <a:ln/>
        </p:spPr>
        <p:txBody>
          <a:bodyPr wrap="none" rtlCol="0" anchor="t"/>
          <a:lstStyle/>
          <a:p>
            <a:pPr marL="0" indent="0" algn="l">
              <a:lnSpc>
                <a:spcPts val="2346"/>
              </a:lnSpc>
              <a:buNone/>
            </a:pPr>
            <a:r>
              <a:rPr lang="en-US" sz="1804" dirty="0">
                <a:solidFill>
                  <a:srgbClr val="454240"/>
                </a:solidFill>
                <a:latin typeface="Libre Baskerville" pitchFamily="34" charset="0"/>
                <a:ea typeface="Libre Baskerville" pitchFamily="34" charset="-122"/>
                <a:cs typeface="Libre Baskerville" pitchFamily="34" charset="-120"/>
              </a:rPr>
              <a:t>Downcasting</a:t>
            </a:r>
            <a:endParaRPr lang="en-US" sz="1804" dirty="0"/>
          </a:p>
        </p:txBody>
      </p:sp>
      <p:sp>
        <p:nvSpPr>
          <p:cNvPr id="16" name="Text 13"/>
          <p:cNvSpPr/>
          <p:nvPr/>
        </p:nvSpPr>
        <p:spPr>
          <a:xfrm>
            <a:off x="1970603" y="5030513"/>
            <a:ext cx="11972330" cy="655229"/>
          </a:xfrm>
          <a:prstGeom prst="rect">
            <a:avLst/>
          </a:prstGeom>
          <a:noFill/>
          <a:ln/>
        </p:spPr>
        <p:txBody>
          <a:bodyPr wrap="square" rtlCol="0" anchor="t"/>
          <a:lstStyle/>
          <a:p>
            <a:pPr marL="0" indent="0" algn="l">
              <a:lnSpc>
                <a:spcPts val="2598"/>
              </a:lnSpc>
              <a:buNone/>
            </a:pPr>
            <a:r>
              <a:rPr lang="en-US" sz="1444" dirty="0">
                <a:solidFill>
                  <a:srgbClr val="454240"/>
                </a:solidFill>
                <a:latin typeface="DM Sans" pitchFamily="34" charset="0"/>
                <a:ea typeface="DM Sans" pitchFamily="34" charset="-122"/>
                <a:cs typeface="DM Sans" pitchFamily="34" charset="-120"/>
              </a:rPr>
              <a:t>El downcasting convierte una referencia de la clase base en una referencia de una clase derivada. Permite acceder a los métodos y propiedades de una clase derivada.</a:t>
            </a:r>
            <a:endParaRPr lang="en-US" sz="1444" dirty="0"/>
          </a:p>
        </p:txBody>
      </p:sp>
      <p:sp>
        <p:nvSpPr>
          <p:cNvPr id="17" name="Shape 14"/>
          <p:cNvSpPr/>
          <p:nvPr/>
        </p:nvSpPr>
        <p:spPr>
          <a:xfrm>
            <a:off x="1168598" y="6361122"/>
            <a:ext cx="641628" cy="36283"/>
          </a:xfrm>
          <a:prstGeom prst="rect">
            <a:avLst/>
          </a:prstGeom>
          <a:solidFill>
            <a:srgbClr val="EFDBA9"/>
          </a:solidFill>
          <a:ln/>
        </p:spPr>
      </p:sp>
      <p:sp>
        <p:nvSpPr>
          <p:cNvPr id="18" name="Shape 15"/>
          <p:cNvSpPr/>
          <p:nvPr/>
        </p:nvSpPr>
        <p:spPr>
          <a:xfrm>
            <a:off x="756166" y="6174564"/>
            <a:ext cx="412432" cy="409400"/>
          </a:xfrm>
          <a:prstGeom prst="roundRect">
            <a:avLst>
              <a:gd name="adj" fmla="val 13401"/>
            </a:avLst>
          </a:prstGeom>
          <a:solidFill>
            <a:srgbClr val="F7EDD4"/>
          </a:solidFill>
          <a:ln w="7620">
            <a:solidFill>
              <a:srgbClr val="EFDBA9"/>
            </a:solidFill>
            <a:prstDash val="solid"/>
          </a:ln>
        </p:spPr>
      </p:sp>
      <p:sp>
        <p:nvSpPr>
          <p:cNvPr id="19" name="Text 16"/>
          <p:cNvSpPr/>
          <p:nvPr/>
        </p:nvSpPr>
        <p:spPr>
          <a:xfrm>
            <a:off x="878562" y="6201747"/>
            <a:ext cx="167640" cy="354916"/>
          </a:xfrm>
          <a:prstGeom prst="rect">
            <a:avLst/>
          </a:prstGeom>
          <a:noFill/>
          <a:ln/>
        </p:spPr>
        <p:txBody>
          <a:bodyPr wrap="none" rtlCol="0" anchor="t"/>
          <a:lstStyle/>
          <a:p>
            <a:pPr marL="0" indent="0" algn="ctr">
              <a:lnSpc>
                <a:spcPts val="2815"/>
              </a:lnSpc>
              <a:buNone/>
            </a:pPr>
            <a:r>
              <a:rPr lang="en-US" sz="2165" dirty="0">
                <a:solidFill>
                  <a:srgbClr val="454240"/>
                </a:solidFill>
                <a:latin typeface="Libre Baskerville" pitchFamily="34" charset="0"/>
                <a:ea typeface="Libre Baskerville" pitchFamily="34" charset="-122"/>
                <a:cs typeface="Libre Baskerville" pitchFamily="34" charset="-120"/>
              </a:rPr>
              <a:t>3</a:t>
            </a:r>
            <a:endParaRPr lang="en-US" sz="2165" dirty="0"/>
          </a:p>
        </p:txBody>
      </p:sp>
      <p:sp>
        <p:nvSpPr>
          <p:cNvPr id="20" name="Text 17"/>
          <p:cNvSpPr/>
          <p:nvPr/>
        </p:nvSpPr>
        <p:spPr>
          <a:xfrm>
            <a:off x="1970603" y="6231412"/>
            <a:ext cx="1833205" cy="295704"/>
          </a:xfrm>
          <a:prstGeom prst="rect">
            <a:avLst/>
          </a:prstGeom>
          <a:noFill/>
          <a:ln/>
        </p:spPr>
        <p:txBody>
          <a:bodyPr wrap="none" rtlCol="0" anchor="t"/>
          <a:lstStyle/>
          <a:p>
            <a:pPr marL="0" indent="0" algn="l">
              <a:lnSpc>
                <a:spcPts val="2346"/>
              </a:lnSpc>
              <a:buNone/>
            </a:pPr>
            <a:r>
              <a:rPr lang="en-US" sz="1804" dirty="0">
                <a:solidFill>
                  <a:srgbClr val="454240"/>
                </a:solidFill>
                <a:latin typeface="Libre Baskerville" pitchFamily="34" charset="0"/>
                <a:ea typeface="Libre Baskerville" pitchFamily="34" charset="-122"/>
                <a:cs typeface="Libre Baskerville" pitchFamily="34" charset="-120"/>
              </a:rPr>
              <a:t>Usos</a:t>
            </a:r>
            <a:endParaRPr lang="en-US" sz="1804" dirty="0"/>
          </a:p>
        </p:txBody>
      </p:sp>
      <p:sp>
        <p:nvSpPr>
          <p:cNvPr id="21" name="Text 18"/>
          <p:cNvSpPr/>
          <p:nvPr/>
        </p:nvSpPr>
        <p:spPr>
          <a:xfrm>
            <a:off x="1970603" y="6709006"/>
            <a:ext cx="11972330" cy="327614"/>
          </a:xfrm>
          <a:prstGeom prst="rect">
            <a:avLst/>
          </a:prstGeom>
          <a:noFill/>
          <a:ln/>
        </p:spPr>
        <p:txBody>
          <a:bodyPr wrap="none" rtlCol="0" anchor="t"/>
          <a:lstStyle/>
          <a:p>
            <a:pPr marL="0" indent="0" algn="l">
              <a:lnSpc>
                <a:spcPts val="2598"/>
              </a:lnSpc>
              <a:buNone/>
            </a:pPr>
            <a:r>
              <a:rPr lang="en-US" sz="1444" dirty="0">
                <a:solidFill>
                  <a:srgbClr val="454240"/>
                </a:solidFill>
                <a:latin typeface="DM Sans" pitchFamily="34" charset="0"/>
                <a:ea typeface="DM Sans" pitchFamily="34" charset="-122"/>
                <a:cs typeface="DM Sans" pitchFamily="34" charset="-120"/>
              </a:rPr>
              <a:t>El uso del upcasting y el downcasting puede hacer que tu código sea más flexible y adapatable.</a:t>
            </a:r>
            <a:endParaRPr lang="en-US" sz="1444"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FFFDFA"/>
          </a:solidFill>
          <a:ln w="7620">
            <a:solidFill>
              <a:srgbClr val="E5E0DF"/>
            </a:solidFill>
            <a:prstDash val="solid"/>
          </a:ln>
        </p:spPr>
      </p:sp>
      <p:sp>
        <p:nvSpPr>
          <p:cNvPr id="4" name="Text 1"/>
          <p:cNvSpPr/>
          <p:nvPr/>
        </p:nvSpPr>
        <p:spPr>
          <a:xfrm>
            <a:off x="833199" y="1217917"/>
            <a:ext cx="7477601" cy="1433609"/>
          </a:xfrm>
          <a:prstGeom prst="rect">
            <a:avLst/>
          </a:prstGeom>
          <a:noFill/>
          <a:ln/>
        </p:spPr>
        <p:txBody>
          <a:bodyPr wrap="square" rtlCol="0" anchor="t"/>
          <a:lstStyle/>
          <a:p>
            <a:pPr marL="0" indent="0">
              <a:lnSpc>
                <a:spcPts val="5686"/>
              </a:lnSpc>
              <a:buNone/>
            </a:pPr>
            <a:r>
              <a:rPr lang="en-US" sz="4374" dirty="0">
                <a:solidFill>
                  <a:srgbClr val="5C4E3D"/>
                </a:solidFill>
                <a:latin typeface="Libre Baskerville" pitchFamily="34" charset="0"/>
                <a:ea typeface="Libre Baskerville" pitchFamily="34" charset="-122"/>
                <a:cs typeface="Libre Baskerville" pitchFamily="34" charset="-120"/>
              </a:rPr>
              <a:t>Upcasting y Downcasting: Ejemplo Práctico</a:t>
            </a:r>
            <a:endParaRPr lang="en-US" sz="4374" dirty="0"/>
          </a:p>
        </p:txBody>
      </p:sp>
      <p:sp>
        <p:nvSpPr>
          <p:cNvPr id="5" name="Text 2"/>
          <p:cNvSpPr/>
          <p:nvPr/>
        </p:nvSpPr>
        <p:spPr>
          <a:xfrm>
            <a:off x="833199" y="2982332"/>
            <a:ext cx="7477601" cy="3968721"/>
          </a:xfrm>
          <a:prstGeom prst="rect">
            <a:avLst/>
          </a:prstGeom>
          <a:noFill/>
          <a:ln/>
        </p:spPr>
        <p:txBody>
          <a:bodyPr wrap="square" rtlCol="0" anchor="t"/>
          <a:lstStyle/>
          <a:p>
            <a:pPr marL="0" indent="0">
              <a:lnSpc>
                <a:spcPts val="3149"/>
              </a:lnSpc>
              <a:buNone/>
            </a:pPr>
            <a:r>
              <a:rPr lang="en-US" sz="1750" dirty="0">
                <a:solidFill>
                  <a:srgbClr val="454240"/>
                </a:solidFill>
                <a:latin typeface="DM Sans" pitchFamily="34" charset="0"/>
                <a:ea typeface="DM Sans" pitchFamily="34" charset="-122"/>
                <a:cs typeface="DM Sans" pitchFamily="34" charset="-120"/>
              </a:rPr>
              <a:t>Estos conceptos son más fáciles de entender a través de un ejemplo práctico. Aquí hay un ejemplo simple en Java con un objeto Perro que utiliza upcasting y </a:t>
            </a:r>
            <a:r>
              <a:rPr lang="en-US" sz="1750" dirty="0" err="1">
                <a:solidFill>
                  <a:srgbClr val="454240"/>
                </a:solidFill>
                <a:latin typeface="DM Sans" pitchFamily="34" charset="0"/>
                <a:ea typeface="DM Sans" pitchFamily="34" charset="-122"/>
                <a:cs typeface="DM Sans" pitchFamily="34" charset="-120"/>
              </a:rPr>
              <a:t>downcasting</a:t>
            </a:r>
            <a:r>
              <a:rPr lang="en-US" sz="1750" dirty="0">
                <a:solidFill>
                  <a:srgbClr val="454240"/>
                </a:solidFill>
                <a:latin typeface="DM Sans" pitchFamily="34" charset="0"/>
                <a:ea typeface="DM Sans" pitchFamily="34" charset="-122"/>
                <a:cs typeface="DM Sans" pitchFamily="34" charset="-120"/>
              </a:rPr>
              <a:t>.</a:t>
            </a:r>
            <a:endParaRPr lang="en-US" sz="1750" dirty="0"/>
          </a:p>
        </p:txBody>
      </p:sp>
      <p:pic>
        <p:nvPicPr>
          <p:cNvPr id="6" name="Image 1" descr="preencoded.png"/>
          <p:cNvPicPr>
            <a:picLocks noChangeAspect="1"/>
          </p:cNvPicPr>
          <p:nvPr/>
        </p:nvPicPr>
        <p:blipFill>
          <a:blip r:embed="rId4"/>
          <a:stretch>
            <a:fillRect/>
          </a:stretch>
        </p:blipFill>
        <p:spPr>
          <a:xfrm>
            <a:off x="9144000" y="0"/>
            <a:ext cx="5486400" cy="816908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22B76C3-D351-4E91-8C05-D30E726A97DF}"/>
              </a:ext>
            </a:extLst>
          </p:cNvPr>
          <p:cNvSpPr txBox="1"/>
          <p:nvPr/>
        </p:nvSpPr>
        <p:spPr>
          <a:xfrm>
            <a:off x="3225800" y="966738"/>
            <a:ext cx="8547100" cy="7294305"/>
          </a:xfrm>
          <a:prstGeom prst="rect">
            <a:avLst/>
          </a:prstGeom>
          <a:noFill/>
        </p:spPr>
        <p:txBody>
          <a:bodyPr wrap="square">
            <a:spAutoFit/>
          </a:bodyPr>
          <a:lstStyle/>
          <a:p>
            <a:r>
              <a:rPr lang="en-US" sz="1800" dirty="0">
                <a:solidFill>
                  <a:srgbClr val="454240"/>
                </a:solidFill>
                <a:latin typeface="DM Sans" pitchFamily="34" charset="0"/>
                <a:ea typeface="DM Sans" pitchFamily="34" charset="-122"/>
                <a:cs typeface="DM Sans" pitchFamily="34" charset="-120"/>
              </a:rPr>
              <a:t>class Animal { </a:t>
            </a:r>
          </a:p>
          <a:p>
            <a:r>
              <a:rPr lang="en-US" dirty="0">
                <a:solidFill>
                  <a:srgbClr val="454240"/>
                </a:solidFill>
                <a:latin typeface="DM Sans" pitchFamily="34" charset="0"/>
                <a:ea typeface="DM Sans" pitchFamily="34" charset="-122"/>
                <a:cs typeface="DM Sans" pitchFamily="34" charset="-120"/>
              </a:rPr>
              <a:t>	</a:t>
            </a:r>
            <a:r>
              <a:rPr lang="en-US" sz="1800" dirty="0">
                <a:solidFill>
                  <a:srgbClr val="454240"/>
                </a:solidFill>
                <a:latin typeface="DM Sans" pitchFamily="34" charset="0"/>
                <a:ea typeface="DM Sans" pitchFamily="34" charset="-122"/>
                <a:cs typeface="DM Sans" pitchFamily="34" charset="-120"/>
              </a:rPr>
              <a:t>void </a:t>
            </a:r>
            <a:r>
              <a:rPr lang="en-US" sz="1800" dirty="0" err="1">
                <a:solidFill>
                  <a:srgbClr val="454240"/>
                </a:solidFill>
                <a:latin typeface="DM Sans" pitchFamily="34" charset="0"/>
                <a:ea typeface="DM Sans" pitchFamily="34" charset="-122"/>
                <a:cs typeface="DM Sans" pitchFamily="34" charset="-120"/>
              </a:rPr>
              <a:t>sonido</a:t>
            </a:r>
            <a:r>
              <a:rPr lang="en-US" sz="1800" dirty="0">
                <a:solidFill>
                  <a:srgbClr val="454240"/>
                </a:solidFill>
                <a:latin typeface="DM Sans" pitchFamily="34" charset="0"/>
                <a:ea typeface="DM Sans" pitchFamily="34" charset="-122"/>
                <a:cs typeface="DM Sans" pitchFamily="34" charset="-120"/>
              </a:rPr>
              <a:t>() { </a:t>
            </a:r>
          </a:p>
          <a:p>
            <a:r>
              <a:rPr lang="en-US" dirty="0">
                <a:solidFill>
                  <a:srgbClr val="454240"/>
                </a:solidFill>
                <a:latin typeface="DM Sans" pitchFamily="34" charset="0"/>
                <a:ea typeface="DM Sans" pitchFamily="34" charset="-122"/>
                <a:cs typeface="DM Sans" pitchFamily="34" charset="-120"/>
              </a:rPr>
              <a:t>		</a:t>
            </a:r>
            <a:r>
              <a:rPr lang="en-US" sz="1800" dirty="0" err="1">
                <a:solidFill>
                  <a:srgbClr val="454240"/>
                </a:solidFill>
                <a:latin typeface="DM Sans" pitchFamily="34" charset="0"/>
                <a:ea typeface="DM Sans" pitchFamily="34" charset="-122"/>
                <a:cs typeface="DM Sans" pitchFamily="34" charset="-120"/>
              </a:rPr>
              <a:t>System.out.println</a:t>
            </a:r>
            <a:r>
              <a:rPr lang="en-US" sz="1800" dirty="0">
                <a:solidFill>
                  <a:srgbClr val="454240"/>
                </a:solidFill>
                <a:latin typeface="DM Sans" pitchFamily="34" charset="0"/>
                <a:ea typeface="DM Sans" pitchFamily="34" charset="-122"/>
                <a:cs typeface="DM Sans" pitchFamily="34" charset="-120"/>
              </a:rPr>
              <a:t>("El animal </a:t>
            </a:r>
            <a:r>
              <a:rPr lang="en-US" sz="1800" dirty="0" err="1">
                <a:solidFill>
                  <a:srgbClr val="454240"/>
                </a:solidFill>
                <a:latin typeface="DM Sans" pitchFamily="34" charset="0"/>
                <a:ea typeface="DM Sans" pitchFamily="34" charset="-122"/>
                <a:cs typeface="DM Sans" pitchFamily="34" charset="-120"/>
              </a:rPr>
              <a:t>hace</a:t>
            </a:r>
            <a:r>
              <a:rPr lang="en-US" sz="1800" dirty="0">
                <a:solidFill>
                  <a:srgbClr val="454240"/>
                </a:solidFill>
                <a:latin typeface="DM Sans" pitchFamily="34" charset="0"/>
                <a:ea typeface="DM Sans" pitchFamily="34" charset="-122"/>
                <a:cs typeface="DM Sans" pitchFamily="34" charset="-120"/>
              </a:rPr>
              <a:t> un </a:t>
            </a:r>
            <a:r>
              <a:rPr lang="en-US" sz="1800" dirty="0" err="1">
                <a:solidFill>
                  <a:srgbClr val="454240"/>
                </a:solidFill>
                <a:latin typeface="DM Sans" pitchFamily="34" charset="0"/>
                <a:ea typeface="DM Sans" pitchFamily="34" charset="-122"/>
                <a:cs typeface="DM Sans" pitchFamily="34" charset="-120"/>
              </a:rPr>
              <a:t>sonido</a:t>
            </a:r>
            <a:r>
              <a:rPr lang="en-US" sz="1800" dirty="0">
                <a:solidFill>
                  <a:srgbClr val="454240"/>
                </a:solidFill>
                <a:latin typeface="DM Sans" pitchFamily="34" charset="0"/>
                <a:ea typeface="DM Sans" pitchFamily="34" charset="-122"/>
                <a:cs typeface="DM Sans" pitchFamily="34" charset="-120"/>
              </a:rPr>
              <a:t>"); </a:t>
            </a:r>
          </a:p>
          <a:p>
            <a:r>
              <a:rPr lang="en-US" dirty="0">
                <a:solidFill>
                  <a:srgbClr val="454240"/>
                </a:solidFill>
                <a:latin typeface="DM Sans" pitchFamily="34" charset="0"/>
                <a:ea typeface="DM Sans" pitchFamily="34" charset="-122"/>
                <a:cs typeface="DM Sans" pitchFamily="34" charset="-120"/>
              </a:rPr>
              <a:t>	</a:t>
            </a:r>
            <a:r>
              <a:rPr lang="en-US" sz="1800" dirty="0">
                <a:solidFill>
                  <a:srgbClr val="454240"/>
                </a:solidFill>
                <a:latin typeface="DM Sans" pitchFamily="34" charset="0"/>
                <a:ea typeface="DM Sans" pitchFamily="34" charset="-122"/>
                <a:cs typeface="DM Sans" pitchFamily="34" charset="-120"/>
              </a:rPr>
              <a:t>} </a:t>
            </a:r>
          </a:p>
          <a:p>
            <a:r>
              <a:rPr lang="en-US" sz="1800" dirty="0">
                <a:solidFill>
                  <a:srgbClr val="454240"/>
                </a:solidFill>
                <a:latin typeface="DM Sans" pitchFamily="34" charset="0"/>
                <a:ea typeface="DM Sans" pitchFamily="34" charset="-122"/>
                <a:cs typeface="DM Sans" pitchFamily="34" charset="-120"/>
              </a:rPr>
              <a:t>} </a:t>
            </a:r>
          </a:p>
          <a:p>
            <a:endParaRPr lang="en-US" dirty="0">
              <a:solidFill>
                <a:srgbClr val="454240"/>
              </a:solidFill>
              <a:latin typeface="DM Sans" pitchFamily="34" charset="0"/>
              <a:ea typeface="DM Sans" pitchFamily="34" charset="-122"/>
              <a:cs typeface="DM Sans" pitchFamily="34" charset="-120"/>
            </a:endParaRPr>
          </a:p>
          <a:p>
            <a:r>
              <a:rPr lang="en-US" sz="1800" dirty="0">
                <a:solidFill>
                  <a:srgbClr val="454240"/>
                </a:solidFill>
                <a:latin typeface="DM Sans" pitchFamily="34" charset="0"/>
                <a:ea typeface="DM Sans" pitchFamily="34" charset="-122"/>
                <a:cs typeface="DM Sans" pitchFamily="34" charset="-120"/>
              </a:rPr>
              <a:t>class </a:t>
            </a:r>
            <a:r>
              <a:rPr lang="en-US" sz="1800" dirty="0" err="1">
                <a:solidFill>
                  <a:srgbClr val="454240"/>
                </a:solidFill>
                <a:latin typeface="DM Sans" pitchFamily="34" charset="0"/>
                <a:ea typeface="DM Sans" pitchFamily="34" charset="-122"/>
                <a:cs typeface="DM Sans" pitchFamily="34" charset="-120"/>
              </a:rPr>
              <a:t>Perro</a:t>
            </a:r>
            <a:r>
              <a:rPr lang="en-US" sz="1800" dirty="0">
                <a:solidFill>
                  <a:srgbClr val="454240"/>
                </a:solidFill>
                <a:latin typeface="DM Sans" pitchFamily="34" charset="0"/>
                <a:ea typeface="DM Sans" pitchFamily="34" charset="-122"/>
                <a:cs typeface="DM Sans" pitchFamily="34" charset="-120"/>
              </a:rPr>
              <a:t> extends Animal { </a:t>
            </a:r>
          </a:p>
          <a:p>
            <a:r>
              <a:rPr lang="en-US" dirty="0">
                <a:solidFill>
                  <a:srgbClr val="454240"/>
                </a:solidFill>
                <a:latin typeface="DM Sans" pitchFamily="34" charset="0"/>
                <a:ea typeface="DM Sans" pitchFamily="34" charset="-122"/>
                <a:cs typeface="DM Sans" pitchFamily="34" charset="-120"/>
              </a:rPr>
              <a:t>	</a:t>
            </a:r>
            <a:r>
              <a:rPr lang="en-US" sz="1800" dirty="0">
                <a:solidFill>
                  <a:srgbClr val="454240"/>
                </a:solidFill>
                <a:latin typeface="DM Sans" pitchFamily="34" charset="0"/>
                <a:ea typeface="DM Sans" pitchFamily="34" charset="-122"/>
                <a:cs typeface="DM Sans" pitchFamily="34" charset="-120"/>
              </a:rPr>
              <a:t>@Override void </a:t>
            </a:r>
            <a:r>
              <a:rPr lang="en-US" sz="1800" dirty="0" err="1">
                <a:solidFill>
                  <a:srgbClr val="454240"/>
                </a:solidFill>
                <a:latin typeface="DM Sans" pitchFamily="34" charset="0"/>
                <a:ea typeface="DM Sans" pitchFamily="34" charset="-122"/>
                <a:cs typeface="DM Sans" pitchFamily="34" charset="-120"/>
              </a:rPr>
              <a:t>sonido</a:t>
            </a:r>
            <a:r>
              <a:rPr lang="en-US" sz="1800" dirty="0">
                <a:solidFill>
                  <a:srgbClr val="454240"/>
                </a:solidFill>
                <a:latin typeface="DM Sans" pitchFamily="34" charset="0"/>
                <a:ea typeface="DM Sans" pitchFamily="34" charset="-122"/>
                <a:cs typeface="DM Sans" pitchFamily="34" charset="-120"/>
              </a:rPr>
              <a:t>() { </a:t>
            </a:r>
          </a:p>
          <a:p>
            <a:r>
              <a:rPr lang="en-US" dirty="0">
                <a:solidFill>
                  <a:srgbClr val="454240"/>
                </a:solidFill>
                <a:latin typeface="DM Sans" pitchFamily="34" charset="0"/>
                <a:ea typeface="DM Sans" pitchFamily="34" charset="-122"/>
                <a:cs typeface="DM Sans" pitchFamily="34" charset="-120"/>
              </a:rPr>
              <a:t>	</a:t>
            </a:r>
            <a:r>
              <a:rPr lang="en-US" sz="1800" dirty="0" err="1">
                <a:solidFill>
                  <a:srgbClr val="454240"/>
                </a:solidFill>
                <a:latin typeface="DM Sans" pitchFamily="34" charset="0"/>
                <a:ea typeface="DM Sans" pitchFamily="34" charset="-122"/>
                <a:cs typeface="DM Sans" pitchFamily="34" charset="-120"/>
              </a:rPr>
              <a:t>System.out.println</a:t>
            </a:r>
            <a:r>
              <a:rPr lang="en-US" sz="1800" dirty="0">
                <a:solidFill>
                  <a:srgbClr val="454240"/>
                </a:solidFill>
                <a:latin typeface="DM Sans" pitchFamily="34" charset="0"/>
                <a:ea typeface="DM Sans" pitchFamily="34" charset="-122"/>
                <a:cs typeface="DM Sans" pitchFamily="34" charset="-120"/>
              </a:rPr>
              <a:t>("El </a:t>
            </a:r>
            <a:r>
              <a:rPr lang="en-US" sz="1800" dirty="0" err="1">
                <a:solidFill>
                  <a:srgbClr val="454240"/>
                </a:solidFill>
                <a:latin typeface="DM Sans" pitchFamily="34" charset="0"/>
                <a:ea typeface="DM Sans" pitchFamily="34" charset="-122"/>
                <a:cs typeface="DM Sans" pitchFamily="34" charset="-120"/>
              </a:rPr>
              <a:t>perro</a:t>
            </a:r>
            <a:r>
              <a:rPr lang="en-US" sz="1800" dirty="0">
                <a:solidFill>
                  <a:srgbClr val="454240"/>
                </a:solidFill>
                <a:latin typeface="DM Sans" pitchFamily="34" charset="0"/>
                <a:ea typeface="DM Sans" pitchFamily="34" charset="-122"/>
                <a:cs typeface="DM Sans" pitchFamily="34" charset="-120"/>
              </a:rPr>
              <a:t> </a:t>
            </a:r>
            <a:r>
              <a:rPr lang="en-US" sz="1800" dirty="0" err="1">
                <a:solidFill>
                  <a:srgbClr val="454240"/>
                </a:solidFill>
                <a:latin typeface="DM Sans" pitchFamily="34" charset="0"/>
                <a:ea typeface="DM Sans" pitchFamily="34" charset="-122"/>
                <a:cs typeface="DM Sans" pitchFamily="34" charset="-120"/>
              </a:rPr>
              <a:t>ladra</a:t>
            </a:r>
            <a:r>
              <a:rPr lang="en-US" sz="1800" dirty="0">
                <a:solidFill>
                  <a:srgbClr val="454240"/>
                </a:solidFill>
                <a:latin typeface="DM Sans" pitchFamily="34" charset="0"/>
                <a:ea typeface="DM Sans" pitchFamily="34" charset="-122"/>
                <a:cs typeface="DM Sans" pitchFamily="34" charset="-120"/>
              </a:rPr>
              <a:t>"); </a:t>
            </a:r>
          </a:p>
          <a:p>
            <a:r>
              <a:rPr lang="en-US" dirty="0">
                <a:solidFill>
                  <a:srgbClr val="454240"/>
                </a:solidFill>
                <a:latin typeface="DM Sans" pitchFamily="34" charset="0"/>
                <a:ea typeface="DM Sans" pitchFamily="34" charset="-122"/>
                <a:cs typeface="DM Sans" pitchFamily="34" charset="-120"/>
              </a:rPr>
              <a:t>	</a:t>
            </a:r>
            <a:r>
              <a:rPr lang="en-US" sz="1800" dirty="0">
                <a:solidFill>
                  <a:srgbClr val="454240"/>
                </a:solidFill>
                <a:latin typeface="DM Sans" pitchFamily="34" charset="0"/>
                <a:ea typeface="DM Sans" pitchFamily="34" charset="-122"/>
                <a:cs typeface="DM Sans" pitchFamily="34" charset="-120"/>
              </a:rPr>
              <a:t>} </a:t>
            </a:r>
          </a:p>
          <a:p>
            <a:endParaRPr lang="en-US" dirty="0">
              <a:solidFill>
                <a:srgbClr val="454240"/>
              </a:solidFill>
              <a:latin typeface="DM Sans" pitchFamily="34" charset="0"/>
              <a:ea typeface="DM Sans" pitchFamily="34" charset="-122"/>
              <a:cs typeface="DM Sans" pitchFamily="34" charset="-120"/>
            </a:endParaRPr>
          </a:p>
          <a:p>
            <a:r>
              <a:rPr lang="en-US" sz="1800" dirty="0">
                <a:solidFill>
                  <a:srgbClr val="454240"/>
                </a:solidFill>
                <a:latin typeface="DM Sans" pitchFamily="34" charset="0"/>
                <a:ea typeface="DM Sans" pitchFamily="34" charset="-122"/>
                <a:cs typeface="DM Sans" pitchFamily="34" charset="-120"/>
              </a:rPr>
              <a:t>void </a:t>
            </a:r>
            <a:r>
              <a:rPr lang="en-US" sz="1800" dirty="0" err="1">
                <a:solidFill>
                  <a:srgbClr val="454240"/>
                </a:solidFill>
                <a:latin typeface="DM Sans" pitchFamily="34" charset="0"/>
                <a:ea typeface="DM Sans" pitchFamily="34" charset="-122"/>
                <a:cs typeface="DM Sans" pitchFamily="34" charset="-120"/>
              </a:rPr>
              <a:t>ladrar</a:t>
            </a:r>
            <a:r>
              <a:rPr lang="en-US" sz="1800" dirty="0">
                <a:solidFill>
                  <a:srgbClr val="454240"/>
                </a:solidFill>
                <a:latin typeface="DM Sans" pitchFamily="34" charset="0"/>
                <a:ea typeface="DM Sans" pitchFamily="34" charset="-122"/>
                <a:cs typeface="DM Sans" pitchFamily="34" charset="-120"/>
              </a:rPr>
              <a:t>() { </a:t>
            </a:r>
          </a:p>
          <a:p>
            <a:r>
              <a:rPr lang="en-US" dirty="0">
                <a:solidFill>
                  <a:srgbClr val="454240"/>
                </a:solidFill>
                <a:latin typeface="DM Sans" pitchFamily="34" charset="0"/>
                <a:ea typeface="DM Sans" pitchFamily="34" charset="-122"/>
                <a:cs typeface="DM Sans" pitchFamily="34" charset="-120"/>
              </a:rPr>
              <a:t>	</a:t>
            </a:r>
            <a:r>
              <a:rPr lang="en-US" sz="1800" dirty="0" err="1">
                <a:solidFill>
                  <a:srgbClr val="454240"/>
                </a:solidFill>
                <a:latin typeface="DM Sans" pitchFamily="34" charset="0"/>
                <a:ea typeface="DM Sans" pitchFamily="34" charset="-122"/>
                <a:cs typeface="DM Sans" pitchFamily="34" charset="-120"/>
              </a:rPr>
              <a:t>System.out.println</a:t>
            </a:r>
            <a:r>
              <a:rPr lang="en-US" sz="1800" dirty="0">
                <a:solidFill>
                  <a:srgbClr val="454240"/>
                </a:solidFill>
                <a:latin typeface="DM Sans" pitchFamily="34" charset="0"/>
                <a:ea typeface="DM Sans" pitchFamily="34" charset="-122"/>
                <a:cs typeface="DM Sans" pitchFamily="34" charset="-120"/>
              </a:rPr>
              <a:t>("El </a:t>
            </a:r>
            <a:r>
              <a:rPr lang="en-US" sz="1800" dirty="0" err="1">
                <a:solidFill>
                  <a:srgbClr val="454240"/>
                </a:solidFill>
                <a:latin typeface="DM Sans" pitchFamily="34" charset="0"/>
                <a:ea typeface="DM Sans" pitchFamily="34" charset="-122"/>
                <a:cs typeface="DM Sans" pitchFamily="34" charset="-120"/>
              </a:rPr>
              <a:t>perro</a:t>
            </a:r>
            <a:r>
              <a:rPr lang="en-US" sz="1800" dirty="0">
                <a:solidFill>
                  <a:srgbClr val="454240"/>
                </a:solidFill>
                <a:latin typeface="DM Sans" pitchFamily="34" charset="0"/>
                <a:ea typeface="DM Sans" pitchFamily="34" charset="-122"/>
                <a:cs typeface="DM Sans" pitchFamily="34" charset="-120"/>
              </a:rPr>
              <a:t> </a:t>
            </a:r>
            <a:r>
              <a:rPr lang="en-US" sz="1800" dirty="0" err="1">
                <a:solidFill>
                  <a:srgbClr val="454240"/>
                </a:solidFill>
                <a:latin typeface="DM Sans" pitchFamily="34" charset="0"/>
                <a:ea typeface="DM Sans" pitchFamily="34" charset="-122"/>
                <a:cs typeface="DM Sans" pitchFamily="34" charset="-120"/>
              </a:rPr>
              <a:t>está</a:t>
            </a:r>
            <a:r>
              <a:rPr lang="en-US" sz="1800" dirty="0">
                <a:solidFill>
                  <a:srgbClr val="454240"/>
                </a:solidFill>
                <a:latin typeface="DM Sans" pitchFamily="34" charset="0"/>
                <a:ea typeface="DM Sans" pitchFamily="34" charset="-122"/>
                <a:cs typeface="DM Sans" pitchFamily="34" charset="-120"/>
              </a:rPr>
              <a:t> </a:t>
            </a:r>
            <a:r>
              <a:rPr lang="en-US" sz="1800" dirty="0" err="1">
                <a:solidFill>
                  <a:srgbClr val="454240"/>
                </a:solidFill>
                <a:latin typeface="DM Sans" pitchFamily="34" charset="0"/>
                <a:ea typeface="DM Sans" pitchFamily="34" charset="-122"/>
                <a:cs typeface="DM Sans" pitchFamily="34" charset="-120"/>
              </a:rPr>
              <a:t>ladrando</a:t>
            </a:r>
            <a:r>
              <a:rPr lang="en-US" sz="1800" dirty="0">
                <a:solidFill>
                  <a:srgbClr val="454240"/>
                </a:solidFill>
                <a:latin typeface="DM Sans" pitchFamily="34" charset="0"/>
                <a:ea typeface="DM Sans" pitchFamily="34" charset="-122"/>
                <a:cs typeface="DM Sans" pitchFamily="34" charset="-120"/>
              </a:rPr>
              <a:t>"); </a:t>
            </a:r>
          </a:p>
          <a:p>
            <a:r>
              <a:rPr lang="en-US" dirty="0">
                <a:solidFill>
                  <a:srgbClr val="454240"/>
                </a:solidFill>
                <a:latin typeface="DM Sans" pitchFamily="34" charset="0"/>
                <a:ea typeface="DM Sans" pitchFamily="34" charset="-122"/>
                <a:cs typeface="DM Sans" pitchFamily="34" charset="-120"/>
              </a:rPr>
              <a:t>	</a:t>
            </a:r>
            <a:r>
              <a:rPr lang="en-US" sz="1800" dirty="0">
                <a:solidFill>
                  <a:srgbClr val="454240"/>
                </a:solidFill>
                <a:latin typeface="DM Sans" pitchFamily="34" charset="0"/>
                <a:ea typeface="DM Sans" pitchFamily="34" charset="-122"/>
                <a:cs typeface="DM Sans" pitchFamily="34" charset="-120"/>
              </a:rPr>
              <a:t>} </a:t>
            </a:r>
          </a:p>
          <a:p>
            <a:r>
              <a:rPr lang="en-US" sz="1800" dirty="0">
                <a:solidFill>
                  <a:srgbClr val="454240"/>
                </a:solidFill>
                <a:latin typeface="DM Sans" pitchFamily="34" charset="0"/>
                <a:ea typeface="DM Sans" pitchFamily="34" charset="-122"/>
                <a:cs typeface="DM Sans" pitchFamily="34" charset="-120"/>
              </a:rPr>
              <a:t>}</a:t>
            </a:r>
          </a:p>
          <a:p>
            <a:endParaRPr lang="en-US" dirty="0">
              <a:solidFill>
                <a:srgbClr val="454240"/>
              </a:solidFill>
              <a:latin typeface="DM Sans" pitchFamily="34" charset="0"/>
              <a:ea typeface="DM Sans" pitchFamily="34" charset="-122"/>
              <a:cs typeface="DM Sans" pitchFamily="34" charset="-120"/>
            </a:endParaRPr>
          </a:p>
          <a:p>
            <a:r>
              <a:rPr lang="en-US" sz="1800" dirty="0">
                <a:solidFill>
                  <a:srgbClr val="454240"/>
                </a:solidFill>
                <a:latin typeface="DM Sans" pitchFamily="34" charset="0"/>
                <a:ea typeface="DM Sans" pitchFamily="34" charset="-122"/>
                <a:cs typeface="DM Sans" pitchFamily="34" charset="-120"/>
              </a:rPr>
              <a:t>public class Main { </a:t>
            </a:r>
          </a:p>
          <a:p>
            <a:r>
              <a:rPr lang="en-US" dirty="0">
                <a:solidFill>
                  <a:srgbClr val="454240"/>
                </a:solidFill>
                <a:latin typeface="DM Sans" pitchFamily="34" charset="0"/>
                <a:ea typeface="DM Sans" pitchFamily="34" charset="-122"/>
                <a:cs typeface="DM Sans" pitchFamily="34" charset="-120"/>
              </a:rPr>
              <a:t>	</a:t>
            </a:r>
            <a:r>
              <a:rPr lang="en-US" sz="1800" dirty="0">
                <a:solidFill>
                  <a:srgbClr val="454240"/>
                </a:solidFill>
                <a:latin typeface="DM Sans" pitchFamily="34" charset="0"/>
                <a:ea typeface="DM Sans" pitchFamily="34" charset="-122"/>
                <a:cs typeface="DM Sans" pitchFamily="34" charset="-120"/>
              </a:rPr>
              <a:t>public static void main(String[] </a:t>
            </a:r>
            <a:r>
              <a:rPr lang="en-US" sz="1800" dirty="0" err="1">
                <a:solidFill>
                  <a:srgbClr val="454240"/>
                </a:solidFill>
                <a:latin typeface="DM Sans" pitchFamily="34" charset="0"/>
                <a:ea typeface="DM Sans" pitchFamily="34" charset="-122"/>
                <a:cs typeface="DM Sans" pitchFamily="34" charset="-120"/>
              </a:rPr>
              <a:t>args</a:t>
            </a:r>
            <a:r>
              <a:rPr lang="en-US" sz="1800" dirty="0">
                <a:solidFill>
                  <a:srgbClr val="454240"/>
                </a:solidFill>
                <a:latin typeface="DM Sans" pitchFamily="34" charset="0"/>
                <a:ea typeface="DM Sans" pitchFamily="34" charset="-122"/>
                <a:cs typeface="DM Sans" pitchFamily="34" charset="-120"/>
              </a:rPr>
              <a:t>) { </a:t>
            </a:r>
          </a:p>
          <a:p>
            <a:r>
              <a:rPr lang="en-US" dirty="0">
                <a:solidFill>
                  <a:srgbClr val="454240"/>
                </a:solidFill>
                <a:latin typeface="DM Sans" pitchFamily="34" charset="0"/>
                <a:ea typeface="DM Sans" pitchFamily="34" charset="-122"/>
                <a:cs typeface="DM Sans" pitchFamily="34" charset="-120"/>
              </a:rPr>
              <a:t>		</a:t>
            </a:r>
            <a:r>
              <a:rPr lang="en-US" sz="1800" dirty="0">
                <a:solidFill>
                  <a:srgbClr val="454240"/>
                </a:solidFill>
                <a:latin typeface="DM Sans" pitchFamily="34" charset="0"/>
                <a:ea typeface="DM Sans" pitchFamily="34" charset="-122"/>
                <a:cs typeface="DM Sans" pitchFamily="34" charset="-120"/>
              </a:rPr>
              <a:t>// Upcasting </a:t>
            </a:r>
          </a:p>
          <a:p>
            <a:r>
              <a:rPr lang="en-US" dirty="0">
                <a:solidFill>
                  <a:srgbClr val="454240"/>
                </a:solidFill>
                <a:latin typeface="DM Sans" pitchFamily="34" charset="0"/>
                <a:ea typeface="DM Sans" pitchFamily="34" charset="-122"/>
                <a:cs typeface="DM Sans" pitchFamily="34" charset="-120"/>
              </a:rPr>
              <a:t>		</a:t>
            </a:r>
            <a:r>
              <a:rPr lang="en-US" sz="1800" dirty="0">
                <a:solidFill>
                  <a:srgbClr val="454240"/>
                </a:solidFill>
                <a:latin typeface="DM Sans" pitchFamily="34" charset="0"/>
                <a:ea typeface="DM Sans" pitchFamily="34" charset="-122"/>
                <a:cs typeface="DM Sans" pitchFamily="34" charset="-120"/>
              </a:rPr>
              <a:t>Animal </a:t>
            </a:r>
            <a:r>
              <a:rPr lang="en-US" sz="1800" dirty="0" err="1">
                <a:solidFill>
                  <a:srgbClr val="454240"/>
                </a:solidFill>
                <a:latin typeface="DM Sans" pitchFamily="34" charset="0"/>
                <a:ea typeface="DM Sans" pitchFamily="34" charset="-122"/>
                <a:cs typeface="DM Sans" pitchFamily="34" charset="-120"/>
              </a:rPr>
              <a:t>miPerro</a:t>
            </a:r>
            <a:r>
              <a:rPr lang="en-US" sz="1800" dirty="0">
                <a:solidFill>
                  <a:srgbClr val="454240"/>
                </a:solidFill>
                <a:latin typeface="DM Sans" pitchFamily="34" charset="0"/>
                <a:ea typeface="DM Sans" pitchFamily="34" charset="-122"/>
                <a:cs typeface="DM Sans" pitchFamily="34" charset="-120"/>
              </a:rPr>
              <a:t> = new </a:t>
            </a:r>
            <a:r>
              <a:rPr lang="en-US" sz="1800" dirty="0" err="1">
                <a:solidFill>
                  <a:srgbClr val="454240"/>
                </a:solidFill>
                <a:latin typeface="DM Sans" pitchFamily="34" charset="0"/>
                <a:ea typeface="DM Sans" pitchFamily="34" charset="-122"/>
                <a:cs typeface="DM Sans" pitchFamily="34" charset="-120"/>
              </a:rPr>
              <a:t>Perro</a:t>
            </a:r>
            <a:r>
              <a:rPr lang="en-US" sz="1800" dirty="0">
                <a:solidFill>
                  <a:srgbClr val="454240"/>
                </a:solidFill>
                <a:latin typeface="DM Sans" pitchFamily="34" charset="0"/>
                <a:ea typeface="DM Sans" pitchFamily="34" charset="-122"/>
                <a:cs typeface="DM Sans" pitchFamily="34" charset="-120"/>
              </a:rPr>
              <a:t>(); </a:t>
            </a:r>
          </a:p>
          <a:p>
            <a:r>
              <a:rPr lang="en-US" dirty="0">
                <a:solidFill>
                  <a:srgbClr val="454240"/>
                </a:solidFill>
                <a:latin typeface="DM Sans" pitchFamily="34" charset="0"/>
                <a:ea typeface="DM Sans" pitchFamily="34" charset="-122"/>
                <a:cs typeface="DM Sans" pitchFamily="34" charset="-120"/>
              </a:rPr>
              <a:t>		</a:t>
            </a:r>
            <a:r>
              <a:rPr lang="en-US" sz="1800" dirty="0" err="1">
                <a:solidFill>
                  <a:srgbClr val="454240"/>
                </a:solidFill>
                <a:latin typeface="DM Sans" pitchFamily="34" charset="0"/>
                <a:ea typeface="DM Sans" pitchFamily="34" charset="-122"/>
                <a:cs typeface="DM Sans" pitchFamily="34" charset="-120"/>
              </a:rPr>
              <a:t>miPerro.sonido</a:t>
            </a:r>
            <a:r>
              <a:rPr lang="en-US" sz="1800" dirty="0">
                <a:solidFill>
                  <a:srgbClr val="454240"/>
                </a:solidFill>
                <a:latin typeface="DM Sans" pitchFamily="34" charset="0"/>
                <a:ea typeface="DM Sans" pitchFamily="34" charset="-122"/>
                <a:cs typeface="DM Sans" pitchFamily="34" charset="-120"/>
              </a:rPr>
              <a:t>(); // </a:t>
            </a:r>
            <a:r>
              <a:rPr lang="en-US" sz="1800" dirty="0" err="1">
                <a:solidFill>
                  <a:srgbClr val="454240"/>
                </a:solidFill>
                <a:latin typeface="DM Sans" pitchFamily="34" charset="0"/>
                <a:ea typeface="DM Sans" pitchFamily="34" charset="-122"/>
                <a:cs typeface="DM Sans" pitchFamily="34" charset="-120"/>
              </a:rPr>
              <a:t>Imprime</a:t>
            </a:r>
            <a:r>
              <a:rPr lang="en-US" sz="1800" dirty="0">
                <a:solidFill>
                  <a:srgbClr val="454240"/>
                </a:solidFill>
                <a:latin typeface="DM Sans" pitchFamily="34" charset="0"/>
                <a:ea typeface="DM Sans" pitchFamily="34" charset="-122"/>
                <a:cs typeface="DM Sans" pitchFamily="34" charset="-120"/>
              </a:rPr>
              <a:t> "El </a:t>
            </a:r>
            <a:r>
              <a:rPr lang="en-US" sz="1800" dirty="0" err="1">
                <a:solidFill>
                  <a:srgbClr val="454240"/>
                </a:solidFill>
                <a:latin typeface="DM Sans" pitchFamily="34" charset="0"/>
                <a:ea typeface="DM Sans" pitchFamily="34" charset="-122"/>
                <a:cs typeface="DM Sans" pitchFamily="34" charset="-120"/>
              </a:rPr>
              <a:t>perro</a:t>
            </a:r>
            <a:r>
              <a:rPr lang="en-US" sz="1800" dirty="0">
                <a:solidFill>
                  <a:srgbClr val="454240"/>
                </a:solidFill>
                <a:latin typeface="DM Sans" pitchFamily="34" charset="0"/>
                <a:ea typeface="DM Sans" pitchFamily="34" charset="-122"/>
                <a:cs typeface="DM Sans" pitchFamily="34" charset="-120"/>
              </a:rPr>
              <a:t> </a:t>
            </a:r>
            <a:r>
              <a:rPr lang="en-US" sz="1800" dirty="0" err="1">
                <a:solidFill>
                  <a:srgbClr val="454240"/>
                </a:solidFill>
                <a:latin typeface="DM Sans" pitchFamily="34" charset="0"/>
                <a:ea typeface="DM Sans" pitchFamily="34" charset="-122"/>
                <a:cs typeface="DM Sans" pitchFamily="34" charset="-120"/>
              </a:rPr>
              <a:t>ladra</a:t>
            </a:r>
            <a:r>
              <a:rPr lang="en-US" sz="1800" dirty="0">
                <a:solidFill>
                  <a:srgbClr val="454240"/>
                </a:solidFill>
                <a:latin typeface="DM Sans" pitchFamily="34" charset="0"/>
                <a:ea typeface="DM Sans" pitchFamily="34" charset="-122"/>
                <a:cs typeface="DM Sans" pitchFamily="34" charset="-120"/>
              </a:rPr>
              <a:t>" </a:t>
            </a:r>
          </a:p>
          <a:p>
            <a:r>
              <a:rPr lang="en-US" dirty="0">
                <a:solidFill>
                  <a:srgbClr val="454240"/>
                </a:solidFill>
                <a:latin typeface="DM Sans" pitchFamily="34" charset="0"/>
                <a:ea typeface="DM Sans" pitchFamily="34" charset="-122"/>
                <a:cs typeface="DM Sans" pitchFamily="34" charset="-120"/>
              </a:rPr>
              <a:t>		</a:t>
            </a:r>
            <a:r>
              <a:rPr lang="en-US" sz="1800" dirty="0">
                <a:solidFill>
                  <a:srgbClr val="454240"/>
                </a:solidFill>
                <a:latin typeface="DM Sans" pitchFamily="34" charset="0"/>
                <a:ea typeface="DM Sans" pitchFamily="34" charset="-122"/>
                <a:cs typeface="DM Sans" pitchFamily="34" charset="-120"/>
              </a:rPr>
              <a:t>// </a:t>
            </a:r>
            <a:r>
              <a:rPr lang="en-US" sz="1800" dirty="0" err="1">
                <a:solidFill>
                  <a:srgbClr val="454240"/>
                </a:solidFill>
                <a:latin typeface="DM Sans" pitchFamily="34" charset="0"/>
                <a:ea typeface="DM Sans" pitchFamily="34" charset="-122"/>
                <a:cs typeface="DM Sans" pitchFamily="34" charset="-120"/>
              </a:rPr>
              <a:t>Downcasting</a:t>
            </a:r>
            <a:r>
              <a:rPr lang="en-US" sz="1800" dirty="0">
                <a:solidFill>
                  <a:srgbClr val="454240"/>
                </a:solidFill>
                <a:latin typeface="DM Sans" pitchFamily="34" charset="0"/>
                <a:ea typeface="DM Sans" pitchFamily="34" charset="-122"/>
                <a:cs typeface="DM Sans" pitchFamily="34" charset="-120"/>
              </a:rPr>
              <a:t> </a:t>
            </a:r>
          </a:p>
          <a:p>
            <a:r>
              <a:rPr lang="en-US" dirty="0">
                <a:solidFill>
                  <a:srgbClr val="454240"/>
                </a:solidFill>
                <a:latin typeface="DM Sans" pitchFamily="34" charset="0"/>
                <a:ea typeface="DM Sans" pitchFamily="34" charset="-122"/>
                <a:cs typeface="DM Sans" pitchFamily="34" charset="-120"/>
              </a:rPr>
              <a:t>		</a:t>
            </a:r>
            <a:r>
              <a:rPr lang="en-US" sz="1800" dirty="0" err="1">
                <a:solidFill>
                  <a:srgbClr val="454240"/>
                </a:solidFill>
                <a:latin typeface="DM Sans" pitchFamily="34" charset="0"/>
                <a:ea typeface="DM Sans" pitchFamily="34" charset="-122"/>
                <a:cs typeface="DM Sans" pitchFamily="34" charset="-120"/>
              </a:rPr>
              <a:t>Perro</a:t>
            </a:r>
            <a:r>
              <a:rPr lang="en-US" sz="1800" dirty="0">
                <a:solidFill>
                  <a:srgbClr val="454240"/>
                </a:solidFill>
                <a:latin typeface="DM Sans" pitchFamily="34" charset="0"/>
                <a:ea typeface="DM Sans" pitchFamily="34" charset="-122"/>
                <a:cs typeface="DM Sans" pitchFamily="34" charset="-120"/>
              </a:rPr>
              <a:t> </a:t>
            </a:r>
            <a:r>
              <a:rPr lang="en-US" sz="1800" dirty="0" err="1">
                <a:solidFill>
                  <a:srgbClr val="454240"/>
                </a:solidFill>
                <a:latin typeface="DM Sans" pitchFamily="34" charset="0"/>
                <a:ea typeface="DM Sans" pitchFamily="34" charset="-122"/>
                <a:cs typeface="DM Sans" pitchFamily="34" charset="-120"/>
              </a:rPr>
              <a:t>perroReal</a:t>
            </a:r>
            <a:r>
              <a:rPr lang="en-US" sz="1800" dirty="0">
                <a:solidFill>
                  <a:srgbClr val="454240"/>
                </a:solidFill>
                <a:latin typeface="DM Sans" pitchFamily="34" charset="0"/>
                <a:ea typeface="DM Sans" pitchFamily="34" charset="-122"/>
                <a:cs typeface="DM Sans" pitchFamily="34" charset="-120"/>
              </a:rPr>
              <a:t> = (</a:t>
            </a:r>
            <a:r>
              <a:rPr lang="en-US" sz="1800" dirty="0" err="1">
                <a:solidFill>
                  <a:srgbClr val="454240"/>
                </a:solidFill>
                <a:latin typeface="DM Sans" pitchFamily="34" charset="0"/>
                <a:ea typeface="DM Sans" pitchFamily="34" charset="-122"/>
                <a:cs typeface="DM Sans" pitchFamily="34" charset="-120"/>
              </a:rPr>
              <a:t>Perro</a:t>
            </a:r>
            <a:r>
              <a:rPr lang="en-US" sz="1800" dirty="0">
                <a:solidFill>
                  <a:srgbClr val="454240"/>
                </a:solidFill>
                <a:latin typeface="DM Sans" pitchFamily="34" charset="0"/>
                <a:ea typeface="DM Sans" pitchFamily="34" charset="-122"/>
                <a:cs typeface="DM Sans" pitchFamily="34" charset="-120"/>
              </a:rPr>
              <a:t>) </a:t>
            </a:r>
            <a:r>
              <a:rPr lang="en-US" sz="1800" dirty="0" err="1">
                <a:solidFill>
                  <a:srgbClr val="454240"/>
                </a:solidFill>
                <a:latin typeface="DM Sans" pitchFamily="34" charset="0"/>
                <a:ea typeface="DM Sans" pitchFamily="34" charset="-122"/>
                <a:cs typeface="DM Sans" pitchFamily="34" charset="-120"/>
              </a:rPr>
              <a:t>miPerro</a:t>
            </a:r>
            <a:r>
              <a:rPr lang="en-US" sz="1800" dirty="0">
                <a:solidFill>
                  <a:srgbClr val="454240"/>
                </a:solidFill>
                <a:latin typeface="DM Sans" pitchFamily="34" charset="0"/>
                <a:ea typeface="DM Sans" pitchFamily="34" charset="-122"/>
                <a:cs typeface="DM Sans" pitchFamily="34" charset="-120"/>
              </a:rPr>
              <a:t>; </a:t>
            </a:r>
          </a:p>
          <a:p>
            <a:r>
              <a:rPr lang="en-US" dirty="0">
                <a:solidFill>
                  <a:srgbClr val="454240"/>
                </a:solidFill>
                <a:latin typeface="DM Sans" pitchFamily="34" charset="0"/>
                <a:ea typeface="DM Sans" pitchFamily="34" charset="-122"/>
                <a:cs typeface="DM Sans" pitchFamily="34" charset="-120"/>
              </a:rPr>
              <a:t>		</a:t>
            </a:r>
            <a:r>
              <a:rPr lang="en-US" sz="1800" dirty="0" err="1">
                <a:solidFill>
                  <a:srgbClr val="454240"/>
                </a:solidFill>
                <a:latin typeface="DM Sans" pitchFamily="34" charset="0"/>
                <a:ea typeface="DM Sans" pitchFamily="34" charset="-122"/>
                <a:cs typeface="DM Sans" pitchFamily="34" charset="-120"/>
              </a:rPr>
              <a:t>perroReal.ladrar</a:t>
            </a:r>
            <a:r>
              <a:rPr lang="en-US" sz="1800" dirty="0">
                <a:solidFill>
                  <a:srgbClr val="454240"/>
                </a:solidFill>
                <a:latin typeface="DM Sans" pitchFamily="34" charset="0"/>
                <a:ea typeface="DM Sans" pitchFamily="34" charset="-122"/>
                <a:cs typeface="DM Sans" pitchFamily="34" charset="-120"/>
              </a:rPr>
              <a:t>(); // </a:t>
            </a:r>
            <a:r>
              <a:rPr lang="en-US" sz="1800" dirty="0" err="1">
                <a:solidFill>
                  <a:srgbClr val="454240"/>
                </a:solidFill>
                <a:latin typeface="DM Sans" pitchFamily="34" charset="0"/>
                <a:ea typeface="DM Sans" pitchFamily="34" charset="-122"/>
                <a:cs typeface="DM Sans" pitchFamily="34" charset="-120"/>
              </a:rPr>
              <a:t>Imprime</a:t>
            </a:r>
            <a:r>
              <a:rPr lang="en-US" sz="1800" dirty="0">
                <a:solidFill>
                  <a:srgbClr val="454240"/>
                </a:solidFill>
                <a:latin typeface="DM Sans" pitchFamily="34" charset="0"/>
                <a:ea typeface="DM Sans" pitchFamily="34" charset="-122"/>
                <a:cs typeface="DM Sans" pitchFamily="34" charset="-120"/>
              </a:rPr>
              <a:t> "El </a:t>
            </a:r>
            <a:r>
              <a:rPr lang="en-US" sz="1800" dirty="0" err="1">
                <a:solidFill>
                  <a:srgbClr val="454240"/>
                </a:solidFill>
                <a:latin typeface="DM Sans" pitchFamily="34" charset="0"/>
                <a:ea typeface="DM Sans" pitchFamily="34" charset="-122"/>
                <a:cs typeface="DM Sans" pitchFamily="34" charset="-120"/>
              </a:rPr>
              <a:t>perro</a:t>
            </a:r>
            <a:r>
              <a:rPr lang="en-US" sz="1800" dirty="0">
                <a:solidFill>
                  <a:srgbClr val="454240"/>
                </a:solidFill>
                <a:latin typeface="DM Sans" pitchFamily="34" charset="0"/>
                <a:ea typeface="DM Sans" pitchFamily="34" charset="-122"/>
                <a:cs typeface="DM Sans" pitchFamily="34" charset="-120"/>
              </a:rPr>
              <a:t> </a:t>
            </a:r>
            <a:r>
              <a:rPr lang="en-US" sz="1800" dirty="0" err="1">
                <a:solidFill>
                  <a:srgbClr val="454240"/>
                </a:solidFill>
                <a:latin typeface="DM Sans" pitchFamily="34" charset="0"/>
                <a:ea typeface="DM Sans" pitchFamily="34" charset="-122"/>
                <a:cs typeface="DM Sans" pitchFamily="34" charset="-120"/>
              </a:rPr>
              <a:t>está</a:t>
            </a:r>
            <a:r>
              <a:rPr lang="en-US" sz="1800" dirty="0">
                <a:solidFill>
                  <a:srgbClr val="454240"/>
                </a:solidFill>
                <a:latin typeface="DM Sans" pitchFamily="34" charset="0"/>
                <a:ea typeface="DM Sans" pitchFamily="34" charset="-122"/>
                <a:cs typeface="DM Sans" pitchFamily="34" charset="-120"/>
              </a:rPr>
              <a:t> </a:t>
            </a:r>
            <a:r>
              <a:rPr lang="en-US" sz="1800" dirty="0" err="1">
                <a:solidFill>
                  <a:srgbClr val="454240"/>
                </a:solidFill>
                <a:latin typeface="DM Sans" pitchFamily="34" charset="0"/>
                <a:ea typeface="DM Sans" pitchFamily="34" charset="-122"/>
                <a:cs typeface="DM Sans" pitchFamily="34" charset="-120"/>
              </a:rPr>
              <a:t>ladrando</a:t>
            </a:r>
            <a:r>
              <a:rPr lang="en-US" sz="1800" dirty="0">
                <a:solidFill>
                  <a:srgbClr val="454240"/>
                </a:solidFill>
                <a:latin typeface="DM Sans" pitchFamily="34" charset="0"/>
                <a:ea typeface="DM Sans" pitchFamily="34" charset="-122"/>
                <a:cs typeface="DM Sans" pitchFamily="34" charset="-120"/>
              </a:rPr>
              <a:t>" </a:t>
            </a:r>
          </a:p>
          <a:p>
            <a:r>
              <a:rPr lang="en-US" dirty="0">
                <a:solidFill>
                  <a:srgbClr val="454240"/>
                </a:solidFill>
                <a:latin typeface="DM Sans" pitchFamily="34" charset="0"/>
                <a:ea typeface="DM Sans" pitchFamily="34" charset="-122"/>
                <a:cs typeface="DM Sans" pitchFamily="34" charset="-120"/>
              </a:rPr>
              <a:t>	</a:t>
            </a:r>
            <a:r>
              <a:rPr lang="en-US" sz="1800" dirty="0">
                <a:solidFill>
                  <a:srgbClr val="454240"/>
                </a:solidFill>
                <a:latin typeface="DM Sans" pitchFamily="34" charset="0"/>
                <a:ea typeface="DM Sans" pitchFamily="34" charset="-122"/>
                <a:cs typeface="DM Sans" pitchFamily="34" charset="-120"/>
              </a:rPr>
              <a:t>} </a:t>
            </a:r>
          </a:p>
          <a:p>
            <a:r>
              <a:rPr lang="en-US" sz="1800" dirty="0">
                <a:solidFill>
                  <a:srgbClr val="454240"/>
                </a:solidFill>
                <a:latin typeface="DM Sans" pitchFamily="34" charset="0"/>
                <a:ea typeface="DM Sans" pitchFamily="34" charset="-122"/>
                <a:cs typeface="DM Sans" pitchFamily="34" charset="-120"/>
              </a:rPr>
              <a:t>}</a:t>
            </a:r>
            <a:endParaRPr lang="es-ES" dirty="0"/>
          </a:p>
        </p:txBody>
      </p:sp>
    </p:spTree>
    <p:extLst>
      <p:ext uri="{BB962C8B-B14F-4D97-AF65-F5344CB8AC3E}">
        <p14:creationId xmlns:p14="http://schemas.microsoft.com/office/powerpoint/2010/main" val="23433970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FFFDFA"/>
          </a:solidFill>
          <a:ln w="7620">
            <a:solidFill>
              <a:srgbClr val="E5E0DF"/>
            </a:solidFill>
            <a:prstDash val="solid"/>
          </a:ln>
        </p:spPr>
      </p:sp>
      <p:sp>
        <p:nvSpPr>
          <p:cNvPr id="4" name="Text 1"/>
          <p:cNvSpPr/>
          <p:nvPr/>
        </p:nvSpPr>
        <p:spPr>
          <a:xfrm>
            <a:off x="833199" y="2259854"/>
            <a:ext cx="4443889" cy="716804"/>
          </a:xfrm>
          <a:prstGeom prst="rect">
            <a:avLst/>
          </a:prstGeom>
          <a:noFill/>
          <a:ln/>
        </p:spPr>
        <p:txBody>
          <a:bodyPr wrap="none" rtlCol="0" anchor="t"/>
          <a:lstStyle/>
          <a:p>
            <a:pPr marL="0" indent="0">
              <a:lnSpc>
                <a:spcPts val="5686"/>
              </a:lnSpc>
              <a:buNone/>
            </a:pPr>
            <a:r>
              <a:rPr lang="en-US" sz="4374" dirty="0">
                <a:solidFill>
                  <a:srgbClr val="5C4E3D"/>
                </a:solidFill>
                <a:latin typeface="Libre Baskerville" pitchFamily="34" charset="0"/>
                <a:ea typeface="Libre Baskerville" pitchFamily="34" charset="-122"/>
                <a:cs typeface="Libre Baskerville" pitchFamily="34" charset="-120"/>
              </a:rPr>
              <a:t>Conclusión</a:t>
            </a:r>
            <a:endParaRPr lang="en-US" sz="4374" dirty="0"/>
          </a:p>
        </p:txBody>
      </p:sp>
      <p:sp>
        <p:nvSpPr>
          <p:cNvPr id="5" name="Text 2"/>
          <p:cNvSpPr/>
          <p:nvPr/>
        </p:nvSpPr>
        <p:spPr>
          <a:xfrm>
            <a:off x="833199" y="3307464"/>
            <a:ext cx="7477601" cy="1587488"/>
          </a:xfrm>
          <a:prstGeom prst="rect">
            <a:avLst/>
          </a:prstGeom>
          <a:noFill/>
          <a:ln/>
        </p:spPr>
        <p:txBody>
          <a:bodyPr wrap="square" rtlCol="0" anchor="t"/>
          <a:lstStyle/>
          <a:p>
            <a:pPr marL="0" indent="0">
              <a:lnSpc>
                <a:spcPts val="3149"/>
              </a:lnSpc>
              <a:buNone/>
            </a:pPr>
            <a:r>
              <a:rPr lang="en-US" sz="1750" dirty="0">
                <a:solidFill>
                  <a:srgbClr val="454240"/>
                </a:solidFill>
                <a:latin typeface="DM Sans" pitchFamily="34" charset="0"/>
                <a:ea typeface="DM Sans" pitchFamily="34" charset="-122"/>
                <a:cs typeface="DM Sans" pitchFamily="34" charset="-120"/>
              </a:rPr>
              <a:t>Esperamos que hayas disfrutado de este recorrido por el polimorfismo y sus usos en Java. Con esta característica de la programación orientada a objetos, podrás escribir una variedad de código más expresivo y adaptable.</a:t>
            </a:r>
            <a:endParaRPr lang="en-US" sz="1750" dirty="0"/>
          </a:p>
        </p:txBody>
      </p:sp>
      <p:sp>
        <p:nvSpPr>
          <p:cNvPr id="6" name="Text 3"/>
          <p:cNvSpPr/>
          <p:nvPr/>
        </p:nvSpPr>
        <p:spPr>
          <a:xfrm>
            <a:off x="833199" y="5115490"/>
            <a:ext cx="7477601" cy="793744"/>
          </a:xfrm>
          <a:prstGeom prst="rect">
            <a:avLst/>
          </a:prstGeom>
          <a:noFill/>
          <a:ln/>
        </p:spPr>
        <p:txBody>
          <a:bodyPr wrap="square" rtlCol="0" anchor="t"/>
          <a:lstStyle/>
          <a:p>
            <a:pPr marL="0" indent="0">
              <a:lnSpc>
                <a:spcPts val="3149"/>
              </a:lnSpc>
              <a:buNone/>
            </a:pPr>
            <a:r>
              <a:rPr lang="en-US" sz="1750" dirty="0">
                <a:solidFill>
                  <a:srgbClr val="454240"/>
                </a:solidFill>
                <a:latin typeface="DM Sans" pitchFamily="34" charset="0"/>
                <a:ea typeface="DM Sans" pitchFamily="34" charset="-122"/>
                <a:cs typeface="DM Sans" pitchFamily="34" charset="-120"/>
              </a:rPr>
              <a:t>No dudes en probar todo lo que has aprendido en tus propias aplicaciones. ¡Feliz codificación!</a:t>
            </a:r>
            <a:endParaRPr lang="en-US" sz="1750" dirty="0"/>
          </a:p>
        </p:txBody>
      </p:sp>
      <p:pic>
        <p:nvPicPr>
          <p:cNvPr id="7" name="Image 1" descr="preencoded.png"/>
          <p:cNvPicPr>
            <a:picLocks noChangeAspect="1"/>
          </p:cNvPicPr>
          <p:nvPr/>
        </p:nvPicPr>
        <p:blipFill>
          <a:blip r:embed="rId4"/>
          <a:stretch>
            <a:fillRect/>
          </a:stretch>
        </p:blipFill>
        <p:spPr>
          <a:xfrm>
            <a:off x="9144000" y="0"/>
            <a:ext cx="5486400" cy="816908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FFFDFA"/>
          </a:solidFill>
          <a:ln w="7620">
            <a:solidFill>
              <a:srgbClr val="E5E0DF"/>
            </a:solidFill>
            <a:prstDash val="solid"/>
          </a:ln>
        </p:spPr>
      </p:sp>
      <p:sp>
        <p:nvSpPr>
          <p:cNvPr id="4" name="Text 1"/>
          <p:cNvSpPr/>
          <p:nvPr/>
        </p:nvSpPr>
        <p:spPr>
          <a:xfrm>
            <a:off x="833199" y="1217917"/>
            <a:ext cx="7477601" cy="1433609"/>
          </a:xfrm>
          <a:prstGeom prst="rect">
            <a:avLst/>
          </a:prstGeom>
          <a:noFill/>
          <a:ln/>
        </p:spPr>
        <p:txBody>
          <a:bodyPr wrap="square" rtlCol="0" anchor="t"/>
          <a:lstStyle/>
          <a:p>
            <a:pPr marL="0" indent="0">
              <a:lnSpc>
                <a:spcPts val="5686"/>
              </a:lnSpc>
              <a:buNone/>
            </a:pPr>
            <a:r>
              <a:rPr lang="en-US" sz="4374" dirty="0" err="1">
                <a:solidFill>
                  <a:srgbClr val="5C4E3D"/>
                </a:solidFill>
                <a:latin typeface="Libre Baskerville" pitchFamily="34" charset="0"/>
                <a:ea typeface="Libre Baskerville" pitchFamily="34" charset="-122"/>
                <a:cs typeface="Libre Baskerville" pitchFamily="34" charset="-120"/>
              </a:rPr>
              <a:t>Polimorfismo</a:t>
            </a:r>
            <a:r>
              <a:rPr lang="en-US" sz="4374" dirty="0">
                <a:solidFill>
                  <a:srgbClr val="5C4E3D"/>
                </a:solidFill>
                <a:latin typeface="Libre Baskerville" pitchFamily="34" charset="0"/>
                <a:ea typeface="Libre Baskerville" pitchFamily="34" charset="-122"/>
                <a:cs typeface="Libre Baskerville" pitchFamily="34" charset="-120"/>
              </a:rPr>
              <a:t> </a:t>
            </a:r>
            <a:r>
              <a:rPr lang="en-US" sz="4374" dirty="0" err="1">
                <a:solidFill>
                  <a:srgbClr val="5C4E3D"/>
                </a:solidFill>
                <a:latin typeface="Libre Baskerville" pitchFamily="34" charset="0"/>
                <a:ea typeface="Libre Baskerville" pitchFamily="34" charset="-122"/>
                <a:cs typeface="Libre Baskerville" pitchFamily="34" charset="-120"/>
              </a:rPr>
              <a:t>Concepto</a:t>
            </a:r>
            <a:endParaRPr lang="en-US" sz="4374" dirty="0"/>
          </a:p>
        </p:txBody>
      </p:sp>
      <p:sp>
        <p:nvSpPr>
          <p:cNvPr id="5" name="Text 2"/>
          <p:cNvSpPr/>
          <p:nvPr/>
        </p:nvSpPr>
        <p:spPr>
          <a:xfrm>
            <a:off x="833199" y="3591932"/>
            <a:ext cx="7574201" cy="2595743"/>
          </a:xfrm>
          <a:prstGeom prst="rect">
            <a:avLst/>
          </a:prstGeom>
          <a:noFill/>
          <a:ln/>
        </p:spPr>
        <p:txBody>
          <a:bodyPr wrap="square" rtlCol="0" anchor="t"/>
          <a:lstStyle/>
          <a:p>
            <a:r>
              <a:rPr lang="es-ES" sz="2000" b="0" i="0" dirty="0">
                <a:solidFill>
                  <a:srgbClr val="374151"/>
                </a:solidFill>
                <a:effectLst/>
                <a:latin typeface="Söhne"/>
              </a:rPr>
              <a:t>El polimorfismo es uno de los cuatro principios fundamentales de la Programación Orientada a Objetos (OOP). La palabra "polimorfismo" viene del griego y significa "muchas formas". En el contexto de la OOP, el polimorfismo se refiere a la capacidad de un objeto de tomar muchas formas. Más concretamente, se refiere a la capacidad de hacer que una entidad como una variable, una función o un objeto tenga más de un comportamiento.</a:t>
            </a:r>
            <a:endParaRPr lang="es-ES" sz="2000" dirty="0"/>
          </a:p>
        </p:txBody>
      </p:sp>
      <p:pic>
        <p:nvPicPr>
          <p:cNvPr id="6" name="Image 1" descr="preencoded.png"/>
          <p:cNvPicPr>
            <a:picLocks noChangeAspect="1"/>
          </p:cNvPicPr>
          <p:nvPr/>
        </p:nvPicPr>
        <p:blipFill>
          <a:blip r:embed="rId4"/>
          <a:stretch>
            <a:fillRect/>
          </a:stretch>
        </p:blipFill>
        <p:spPr>
          <a:xfrm>
            <a:off x="9144000" y="0"/>
            <a:ext cx="5486400" cy="8169088"/>
          </a:xfrm>
          <a:prstGeom prst="rect">
            <a:avLst/>
          </a:prstGeom>
        </p:spPr>
      </p:pic>
    </p:spTree>
    <p:extLst>
      <p:ext uri="{BB962C8B-B14F-4D97-AF65-F5344CB8AC3E}">
        <p14:creationId xmlns:p14="http://schemas.microsoft.com/office/powerpoint/2010/main" val="4088422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w="7620">
            <a:solidFill>
              <a:srgbClr val="E5E0DF"/>
            </a:solidFill>
            <a:prstDash val="solid"/>
          </a:ln>
        </p:spPr>
      </p:sp>
      <p:sp>
        <p:nvSpPr>
          <p:cNvPr id="4" name="Text 1"/>
          <p:cNvSpPr/>
          <p:nvPr/>
        </p:nvSpPr>
        <p:spPr>
          <a:xfrm>
            <a:off x="6319599" y="824389"/>
            <a:ext cx="7109460" cy="722114"/>
          </a:xfrm>
          <a:prstGeom prst="rect">
            <a:avLst/>
          </a:prstGeom>
          <a:noFill/>
          <a:ln/>
        </p:spPr>
        <p:txBody>
          <a:bodyPr wrap="none" rtlCol="0" anchor="t"/>
          <a:lstStyle/>
          <a:p>
            <a:pPr marL="0" indent="0">
              <a:lnSpc>
                <a:spcPts val="5686"/>
              </a:lnSpc>
              <a:buNone/>
            </a:pPr>
            <a:r>
              <a:rPr lang="en-US" sz="4374" dirty="0" err="1">
                <a:solidFill>
                  <a:srgbClr val="5C4E3D"/>
                </a:solidFill>
                <a:latin typeface="Libre Baskerville" pitchFamily="34" charset="0"/>
                <a:ea typeface="Libre Baskerville" pitchFamily="34" charset="-122"/>
                <a:cs typeface="Libre Baskerville" pitchFamily="34" charset="-120"/>
              </a:rPr>
              <a:t>Tipos</a:t>
            </a:r>
            <a:r>
              <a:rPr lang="en-US" sz="4374" dirty="0">
                <a:solidFill>
                  <a:srgbClr val="5C4E3D"/>
                </a:solidFill>
                <a:latin typeface="Libre Baskerville" pitchFamily="34" charset="0"/>
                <a:ea typeface="Libre Baskerville" pitchFamily="34" charset="-122"/>
                <a:cs typeface="Libre Baskerville" pitchFamily="34" charset="-120"/>
              </a:rPr>
              <a:t> de </a:t>
            </a:r>
            <a:r>
              <a:rPr lang="en-US" sz="4374" dirty="0" err="1">
                <a:solidFill>
                  <a:srgbClr val="5C4E3D"/>
                </a:solidFill>
                <a:latin typeface="Libre Baskerville" pitchFamily="34" charset="0"/>
                <a:ea typeface="Libre Baskerville" pitchFamily="34" charset="-122"/>
                <a:cs typeface="Libre Baskerville" pitchFamily="34" charset="-120"/>
              </a:rPr>
              <a:t>Polimorfismo</a:t>
            </a:r>
            <a:endParaRPr lang="en-US" sz="4374" dirty="0"/>
          </a:p>
        </p:txBody>
      </p:sp>
      <p:sp>
        <p:nvSpPr>
          <p:cNvPr id="5" name="Shape 2"/>
          <p:cNvSpPr/>
          <p:nvPr/>
        </p:nvSpPr>
        <p:spPr>
          <a:xfrm>
            <a:off x="6319599" y="2032516"/>
            <a:ext cx="499943" cy="499943"/>
          </a:xfrm>
          <a:prstGeom prst="roundRect">
            <a:avLst>
              <a:gd name="adj" fmla="val 10974"/>
            </a:avLst>
          </a:prstGeom>
          <a:solidFill>
            <a:srgbClr val="F7EDD4"/>
          </a:solidFill>
          <a:ln w="7620">
            <a:solidFill>
              <a:srgbClr val="EFDBA9"/>
            </a:solidFill>
            <a:prstDash val="solid"/>
          </a:ln>
        </p:spPr>
      </p:sp>
      <p:sp>
        <p:nvSpPr>
          <p:cNvPr id="6" name="Text 3"/>
          <p:cNvSpPr/>
          <p:nvPr/>
        </p:nvSpPr>
        <p:spPr>
          <a:xfrm>
            <a:off x="6493312" y="2065853"/>
            <a:ext cx="152400" cy="433149"/>
          </a:xfrm>
          <a:prstGeom prst="rect">
            <a:avLst/>
          </a:prstGeom>
          <a:noFill/>
          <a:ln/>
        </p:spPr>
        <p:txBody>
          <a:bodyPr wrap="none" rtlCol="0" anchor="t"/>
          <a:lstStyle/>
          <a:p>
            <a:pPr marL="0" indent="0" algn="ctr">
              <a:lnSpc>
                <a:spcPts val="3412"/>
              </a:lnSpc>
              <a:buNone/>
            </a:pPr>
            <a:r>
              <a:rPr lang="en-US" sz="2624" dirty="0">
                <a:solidFill>
                  <a:srgbClr val="454240"/>
                </a:solidFill>
                <a:latin typeface="Libre Baskerville" pitchFamily="34" charset="0"/>
                <a:ea typeface="Libre Baskerville" pitchFamily="34" charset="-122"/>
                <a:cs typeface="Libre Baskerville" pitchFamily="34" charset="-120"/>
              </a:rPr>
              <a:t>1</a:t>
            </a:r>
            <a:endParaRPr lang="en-US" sz="2624" dirty="0"/>
          </a:p>
        </p:txBody>
      </p:sp>
      <p:sp>
        <p:nvSpPr>
          <p:cNvPr id="7" name="Text 4"/>
          <p:cNvSpPr/>
          <p:nvPr/>
        </p:nvSpPr>
        <p:spPr>
          <a:xfrm>
            <a:off x="6840339" y="2095658"/>
            <a:ext cx="2221944" cy="360998"/>
          </a:xfrm>
          <a:prstGeom prst="rect">
            <a:avLst/>
          </a:prstGeom>
          <a:noFill/>
          <a:ln/>
        </p:spPr>
        <p:txBody>
          <a:bodyPr wrap="none" rtlCol="0" anchor="t"/>
          <a:lstStyle/>
          <a:p>
            <a:pPr marL="0" indent="0">
              <a:lnSpc>
                <a:spcPts val="2843"/>
              </a:lnSpc>
              <a:buNone/>
            </a:pPr>
            <a:r>
              <a:rPr lang="en-US" sz="2187" dirty="0" err="1">
                <a:solidFill>
                  <a:srgbClr val="454240"/>
                </a:solidFill>
                <a:latin typeface="Libre Baskerville" pitchFamily="34" charset="0"/>
                <a:ea typeface="Libre Baskerville" pitchFamily="34" charset="-122"/>
              </a:rPr>
              <a:t>Estatico</a:t>
            </a:r>
            <a:r>
              <a:rPr lang="en-US" sz="2187" dirty="0">
                <a:solidFill>
                  <a:srgbClr val="454240"/>
                </a:solidFill>
                <a:latin typeface="Libre Baskerville" pitchFamily="34" charset="0"/>
                <a:ea typeface="Libre Baskerville" pitchFamily="34" charset="-122"/>
              </a:rPr>
              <a:t> o por </a:t>
            </a:r>
            <a:r>
              <a:rPr lang="en-US" sz="2187" dirty="0" err="1">
                <a:solidFill>
                  <a:srgbClr val="454240"/>
                </a:solidFill>
                <a:latin typeface="Libre Baskerville" pitchFamily="34" charset="0"/>
                <a:ea typeface="Libre Baskerville" pitchFamily="34" charset="-122"/>
              </a:rPr>
              <a:t>Sobrecarga</a:t>
            </a:r>
            <a:r>
              <a:rPr lang="en-US" sz="2187" dirty="0">
                <a:solidFill>
                  <a:srgbClr val="454240"/>
                </a:solidFill>
                <a:latin typeface="Libre Baskerville" pitchFamily="34" charset="0"/>
                <a:ea typeface="Libre Baskerville" pitchFamily="34" charset="-122"/>
              </a:rPr>
              <a:t> </a:t>
            </a:r>
          </a:p>
          <a:p>
            <a:pPr marL="0" indent="0">
              <a:lnSpc>
                <a:spcPts val="2843"/>
              </a:lnSpc>
              <a:buNone/>
            </a:pPr>
            <a:r>
              <a:rPr lang="en-US" sz="2187" dirty="0">
                <a:solidFill>
                  <a:srgbClr val="454240"/>
                </a:solidFill>
                <a:latin typeface="Libre Baskerville" pitchFamily="34" charset="0"/>
                <a:ea typeface="Libre Baskerville" pitchFamily="34" charset="-122"/>
              </a:rPr>
              <a:t>de </a:t>
            </a:r>
            <a:r>
              <a:rPr lang="en-US" sz="2187" dirty="0" err="1">
                <a:solidFill>
                  <a:srgbClr val="454240"/>
                </a:solidFill>
                <a:latin typeface="Libre Baskerville" pitchFamily="34" charset="0"/>
                <a:ea typeface="Libre Baskerville" pitchFamily="34" charset="-122"/>
              </a:rPr>
              <a:t>Métodos</a:t>
            </a:r>
            <a:endParaRPr lang="en-US" sz="2187" dirty="0"/>
          </a:p>
        </p:txBody>
      </p:sp>
      <p:sp>
        <p:nvSpPr>
          <p:cNvPr id="8" name="Text 5"/>
          <p:cNvSpPr/>
          <p:nvPr/>
        </p:nvSpPr>
        <p:spPr>
          <a:xfrm>
            <a:off x="5930404" y="3081615"/>
            <a:ext cx="4041814" cy="3804602"/>
          </a:xfrm>
          <a:prstGeom prst="rect">
            <a:avLst/>
          </a:prstGeom>
          <a:noFill/>
          <a:ln/>
        </p:spPr>
        <p:txBody>
          <a:bodyPr wrap="square" rtlCol="0" anchor="t"/>
          <a:lstStyle/>
          <a:p>
            <a:pPr>
              <a:lnSpc>
                <a:spcPts val="3149"/>
              </a:lnSpc>
            </a:pPr>
            <a:r>
              <a:rPr lang="es-ES" sz="1750" dirty="0">
                <a:solidFill>
                  <a:srgbClr val="454240"/>
                </a:solidFill>
                <a:latin typeface="DM Sans" pitchFamily="34" charset="0"/>
                <a:ea typeface="DM Sans" pitchFamily="34" charset="-122"/>
              </a:rPr>
              <a:t>Este tipo de polimorfismo permite que varias métodos tengan el mismo nombre pero con diferentes parámetros (diferente número y/o tipo de parámetros). El compilador determina qué versión del método se invocará en tiempo de compilación, en función de los argumentos utilizados para la llamada al método.</a:t>
            </a:r>
          </a:p>
        </p:txBody>
      </p:sp>
      <p:sp>
        <p:nvSpPr>
          <p:cNvPr id="9" name="Shape 6"/>
          <p:cNvSpPr/>
          <p:nvPr/>
        </p:nvSpPr>
        <p:spPr>
          <a:xfrm>
            <a:off x="10169485" y="2032516"/>
            <a:ext cx="499943" cy="499943"/>
          </a:xfrm>
          <a:prstGeom prst="roundRect">
            <a:avLst>
              <a:gd name="adj" fmla="val 10974"/>
            </a:avLst>
          </a:prstGeom>
          <a:solidFill>
            <a:srgbClr val="F7EDD4"/>
          </a:solidFill>
          <a:ln w="7620">
            <a:solidFill>
              <a:srgbClr val="EFDBA9"/>
            </a:solidFill>
            <a:prstDash val="solid"/>
          </a:ln>
        </p:spPr>
      </p:sp>
      <p:sp>
        <p:nvSpPr>
          <p:cNvPr id="10" name="Text 7"/>
          <p:cNvSpPr/>
          <p:nvPr/>
        </p:nvSpPr>
        <p:spPr>
          <a:xfrm>
            <a:off x="10316528" y="2065853"/>
            <a:ext cx="205740" cy="433149"/>
          </a:xfrm>
          <a:prstGeom prst="rect">
            <a:avLst/>
          </a:prstGeom>
          <a:noFill/>
          <a:ln/>
        </p:spPr>
        <p:txBody>
          <a:bodyPr wrap="none" rtlCol="0" anchor="t"/>
          <a:lstStyle/>
          <a:p>
            <a:pPr marL="0" indent="0" algn="ctr">
              <a:lnSpc>
                <a:spcPts val="3412"/>
              </a:lnSpc>
              <a:buNone/>
            </a:pPr>
            <a:r>
              <a:rPr lang="en-US" sz="2624" dirty="0">
                <a:solidFill>
                  <a:srgbClr val="454240"/>
                </a:solidFill>
                <a:latin typeface="Libre Baskerville" pitchFamily="34" charset="0"/>
                <a:ea typeface="Libre Baskerville" pitchFamily="34" charset="-122"/>
                <a:cs typeface="Libre Baskerville" pitchFamily="34" charset="-120"/>
              </a:rPr>
              <a:t>2</a:t>
            </a:r>
            <a:endParaRPr lang="en-US" sz="2624" dirty="0"/>
          </a:p>
        </p:txBody>
      </p:sp>
      <p:sp>
        <p:nvSpPr>
          <p:cNvPr id="11" name="Text 8"/>
          <p:cNvSpPr/>
          <p:nvPr/>
        </p:nvSpPr>
        <p:spPr>
          <a:xfrm>
            <a:off x="10891599" y="2101929"/>
            <a:ext cx="3332401" cy="1082993"/>
          </a:xfrm>
          <a:prstGeom prst="rect">
            <a:avLst/>
          </a:prstGeom>
          <a:noFill/>
          <a:ln/>
        </p:spPr>
        <p:txBody>
          <a:bodyPr wrap="square" rtlCol="0" anchor="t"/>
          <a:lstStyle/>
          <a:p>
            <a:pPr marL="0" indent="0">
              <a:lnSpc>
                <a:spcPts val="2843"/>
              </a:lnSpc>
              <a:buNone/>
            </a:pPr>
            <a:r>
              <a:rPr lang="en-US" sz="2187" dirty="0" err="1">
                <a:solidFill>
                  <a:srgbClr val="454240"/>
                </a:solidFill>
                <a:latin typeface="Libre Baskerville" pitchFamily="34" charset="0"/>
                <a:ea typeface="Libre Baskerville" pitchFamily="34" charset="-122"/>
                <a:cs typeface="Libre Baskerville" pitchFamily="34" charset="-120"/>
              </a:rPr>
              <a:t>Dinamico</a:t>
            </a:r>
            <a:r>
              <a:rPr lang="en-US" sz="2187" dirty="0">
                <a:solidFill>
                  <a:srgbClr val="454240"/>
                </a:solidFill>
                <a:latin typeface="Libre Baskerville" pitchFamily="34" charset="0"/>
                <a:ea typeface="Libre Baskerville" pitchFamily="34" charset="-122"/>
                <a:cs typeface="Libre Baskerville" pitchFamily="34" charset="-120"/>
              </a:rPr>
              <a:t> o por </a:t>
            </a:r>
          </a:p>
          <a:p>
            <a:pPr marL="0" indent="0">
              <a:lnSpc>
                <a:spcPts val="2843"/>
              </a:lnSpc>
              <a:buNone/>
            </a:pPr>
            <a:r>
              <a:rPr lang="en-US" sz="2187" dirty="0" err="1">
                <a:solidFill>
                  <a:srgbClr val="454240"/>
                </a:solidFill>
                <a:latin typeface="Libre Baskerville" pitchFamily="34" charset="0"/>
                <a:ea typeface="Libre Baskerville" pitchFamily="34" charset="-122"/>
                <a:cs typeface="Libre Baskerville" pitchFamily="34" charset="-120"/>
              </a:rPr>
              <a:t>Sobreescritura</a:t>
            </a:r>
            <a:r>
              <a:rPr lang="en-US" sz="2187" dirty="0">
                <a:solidFill>
                  <a:srgbClr val="454240"/>
                </a:solidFill>
                <a:latin typeface="Libre Baskerville" pitchFamily="34" charset="0"/>
                <a:ea typeface="Libre Baskerville" pitchFamily="34" charset="-122"/>
                <a:cs typeface="Libre Baskerville" pitchFamily="34" charset="-120"/>
              </a:rPr>
              <a:t> de </a:t>
            </a:r>
            <a:r>
              <a:rPr lang="en-US" sz="2187" dirty="0" err="1">
                <a:solidFill>
                  <a:srgbClr val="454240"/>
                </a:solidFill>
                <a:latin typeface="Libre Baskerville" pitchFamily="34" charset="0"/>
                <a:ea typeface="Libre Baskerville" pitchFamily="34" charset="-122"/>
                <a:cs typeface="Libre Baskerville" pitchFamily="34" charset="-120"/>
              </a:rPr>
              <a:t>Métodos</a:t>
            </a:r>
            <a:endParaRPr lang="en-US" sz="2187" dirty="0"/>
          </a:p>
        </p:txBody>
      </p:sp>
      <p:sp>
        <p:nvSpPr>
          <p:cNvPr id="12" name="Text 9"/>
          <p:cNvSpPr/>
          <p:nvPr/>
        </p:nvSpPr>
        <p:spPr>
          <a:xfrm>
            <a:off x="10891599" y="3407093"/>
            <a:ext cx="3332401" cy="3998119"/>
          </a:xfrm>
          <a:prstGeom prst="rect">
            <a:avLst/>
          </a:prstGeom>
          <a:noFill/>
          <a:ln/>
        </p:spPr>
        <p:txBody>
          <a:bodyPr wrap="square" rtlCol="0" anchor="t"/>
          <a:lstStyle/>
          <a:p>
            <a:pPr marL="0" indent="0">
              <a:lnSpc>
                <a:spcPts val="3149"/>
              </a:lnSpc>
              <a:buNone/>
            </a:pPr>
            <a:r>
              <a:rPr lang="es-ES" sz="1750" dirty="0">
                <a:solidFill>
                  <a:srgbClr val="454240"/>
                </a:solidFill>
                <a:latin typeface="DM Sans" pitchFamily="34" charset="0"/>
                <a:ea typeface="DM Sans" pitchFamily="34" charset="-122"/>
              </a:rPr>
              <a:t>Ocurre cuando una subclase proporciona una implementación específica de un método que ya está proporcionado por su superclase. El compilador utiliza la información del objeto en tiempo de ejecución (no el tipo de la referencia) para determinar qué versión del método se debe invocar.</a:t>
            </a:r>
            <a:endParaRPr lang="en-US" sz="1750" dirty="0">
              <a:solidFill>
                <a:srgbClr val="454240"/>
              </a:solidFill>
              <a:latin typeface="DM Sans" pitchFamily="34" charset="0"/>
              <a:ea typeface="DM Sans" pitchFamily="34" charset="-122"/>
            </a:endParaRPr>
          </a:p>
        </p:txBody>
      </p:sp>
      <p:pic>
        <p:nvPicPr>
          <p:cNvPr id="13" name="Image 1" descr="preencoded.png"/>
          <p:cNvPicPr>
            <a:picLocks noChangeAspect="1"/>
          </p:cNvPicPr>
          <p:nvPr/>
        </p:nvPicPr>
        <p:blipFill>
          <a:blip r:embed="rId4"/>
          <a:stretch>
            <a:fillRect/>
          </a:stretch>
        </p:blipFill>
        <p:spPr>
          <a:xfrm>
            <a:off x="0" y="0"/>
            <a:ext cx="5486400"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FFFDFA"/>
          </a:solidFill>
          <a:ln w="7620">
            <a:solidFill>
              <a:srgbClr val="E5E0DF"/>
            </a:solidFill>
            <a:prstDash val="solid"/>
          </a:ln>
        </p:spPr>
      </p:sp>
      <p:sp>
        <p:nvSpPr>
          <p:cNvPr id="4" name="Text 1"/>
          <p:cNvSpPr/>
          <p:nvPr/>
        </p:nvSpPr>
        <p:spPr>
          <a:xfrm>
            <a:off x="833199" y="1614790"/>
            <a:ext cx="7477601" cy="1433609"/>
          </a:xfrm>
          <a:prstGeom prst="rect">
            <a:avLst/>
          </a:prstGeom>
          <a:noFill/>
          <a:ln/>
        </p:spPr>
        <p:txBody>
          <a:bodyPr wrap="square" rtlCol="0" anchor="t"/>
          <a:lstStyle/>
          <a:p>
            <a:pPr marL="0" indent="0">
              <a:lnSpc>
                <a:spcPts val="5686"/>
              </a:lnSpc>
              <a:buNone/>
            </a:pPr>
            <a:r>
              <a:rPr lang="en-US" sz="4374" dirty="0" err="1">
                <a:solidFill>
                  <a:srgbClr val="5C4E3D"/>
                </a:solidFill>
                <a:latin typeface="Libre Baskerville" pitchFamily="34" charset="0"/>
                <a:ea typeface="Libre Baskerville" pitchFamily="34" charset="-122"/>
                <a:cs typeface="Libre Baskerville" pitchFamily="34" charset="-120"/>
              </a:rPr>
              <a:t>Sobreescritura</a:t>
            </a:r>
            <a:r>
              <a:rPr lang="en-US" sz="4374" dirty="0">
                <a:solidFill>
                  <a:srgbClr val="5C4E3D"/>
                </a:solidFill>
                <a:latin typeface="Libre Baskerville" pitchFamily="34" charset="0"/>
                <a:ea typeface="Libre Baskerville" pitchFamily="34" charset="-122"/>
                <a:cs typeface="Libre Baskerville" pitchFamily="34" charset="-120"/>
              </a:rPr>
              <a:t> de </a:t>
            </a:r>
            <a:r>
              <a:rPr lang="en-US" sz="4374" dirty="0" err="1">
                <a:solidFill>
                  <a:srgbClr val="5C4E3D"/>
                </a:solidFill>
                <a:latin typeface="Libre Baskerville" pitchFamily="34" charset="0"/>
                <a:ea typeface="Libre Baskerville" pitchFamily="34" charset="-122"/>
                <a:cs typeface="Libre Baskerville" pitchFamily="34" charset="-120"/>
              </a:rPr>
              <a:t>Métodos</a:t>
            </a:r>
            <a:endParaRPr lang="en-US" sz="4374" dirty="0"/>
          </a:p>
        </p:txBody>
      </p:sp>
      <p:sp>
        <p:nvSpPr>
          <p:cNvPr id="5" name="Text 2"/>
          <p:cNvSpPr/>
          <p:nvPr/>
        </p:nvSpPr>
        <p:spPr>
          <a:xfrm>
            <a:off x="833199" y="3379204"/>
            <a:ext cx="7477601" cy="3174977"/>
          </a:xfrm>
          <a:prstGeom prst="rect">
            <a:avLst/>
          </a:prstGeom>
          <a:noFill/>
          <a:ln/>
        </p:spPr>
        <p:txBody>
          <a:bodyPr wrap="square" rtlCol="0" anchor="t"/>
          <a:lstStyle/>
          <a:p>
            <a:pPr marL="0" indent="0">
              <a:lnSpc>
                <a:spcPts val="3149"/>
              </a:lnSpc>
              <a:buNone/>
            </a:pPr>
            <a:r>
              <a:rPr lang="es-ES" sz="1600" b="0" i="0" dirty="0">
                <a:solidFill>
                  <a:srgbClr val="374151"/>
                </a:solidFill>
                <a:effectLst/>
                <a:latin typeface="Söhne"/>
              </a:rPr>
              <a:t>La </a:t>
            </a:r>
            <a:r>
              <a:rPr lang="es-ES" sz="1600" b="0" i="0" dirty="0" err="1">
                <a:solidFill>
                  <a:srgbClr val="374151"/>
                </a:solidFill>
                <a:effectLst/>
                <a:latin typeface="Söhne"/>
              </a:rPr>
              <a:t>sobrescritura</a:t>
            </a:r>
            <a:r>
              <a:rPr lang="es-ES" sz="1600" b="0" i="0" dirty="0">
                <a:solidFill>
                  <a:srgbClr val="374151"/>
                </a:solidFill>
                <a:effectLst/>
                <a:latin typeface="Söhne"/>
              </a:rPr>
              <a:t> de métodos, también conocida como '</a:t>
            </a:r>
            <a:r>
              <a:rPr lang="es-ES" sz="1600" b="0" i="0" dirty="0" err="1">
                <a:solidFill>
                  <a:srgbClr val="374151"/>
                </a:solidFill>
                <a:effectLst/>
                <a:latin typeface="Söhne"/>
              </a:rPr>
              <a:t>overriding</a:t>
            </a:r>
            <a:r>
              <a:rPr lang="es-ES" sz="1600" b="0" i="0" dirty="0">
                <a:solidFill>
                  <a:srgbClr val="374151"/>
                </a:solidFill>
                <a:effectLst/>
                <a:latin typeface="Söhne"/>
              </a:rPr>
              <a:t>', es un concepto en la programación orientada a objetos (OOP) que permite a una subclase proporcionar una implementación específica de un método que ya está proporcionado por su superclase. Cuando un método en una subclase tiene el mismo nombre, el mismo tipo de retorno, y la misma lista de parámetros (orden y tipo) que un método en su superclase, decimos que el método en la subclase sobrescribe el método en la superclase.</a:t>
            </a:r>
            <a:endParaRPr lang="en-US" sz="1750" dirty="0"/>
          </a:p>
        </p:txBody>
      </p:sp>
      <p:pic>
        <p:nvPicPr>
          <p:cNvPr id="6" name="Image 1" descr="preencoded.png"/>
          <p:cNvPicPr>
            <a:picLocks noChangeAspect="1"/>
          </p:cNvPicPr>
          <p:nvPr/>
        </p:nvPicPr>
        <p:blipFill>
          <a:blip r:embed="rId4"/>
          <a:stretch>
            <a:fillRect/>
          </a:stretch>
        </p:blipFill>
        <p:spPr>
          <a:xfrm>
            <a:off x="9144000" y="0"/>
            <a:ext cx="5486400" cy="816908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w="7620">
            <a:solidFill>
              <a:srgbClr val="E5E0DF"/>
            </a:solidFill>
            <a:prstDash val="solid"/>
          </a:ln>
        </p:spPr>
      </p:sp>
      <p:sp>
        <p:nvSpPr>
          <p:cNvPr id="4" name="Text 1"/>
          <p:cNvSpPr/>
          <p:nvPr/>
        </p:nvSpPr>
        <p:spPr>
          <a:xfrm>
            <a:off x="706199" y="294561"/>
            <a:ext cx="7886700" cy="722114"/>
          </a:xfrm>
          <a:prstGeom prst="rect">
            <a:avLst/>
          </a:prstGeom>
          <a:noFill/>
          <a:ln/>
        </p:spPr>
        <p:txBody>
          <a:bodyPr wrap="none" rtlCol="0" anchor="t"/>
          <a:lstStyle/>
          <a:p>
            <a:pPr marL="0" indent="0">
              <a:lnSpc>
                <a:spcPts val="5686"/>
              </a:lnSpc>
              <a:buNone/>
            </a:pPr>
            <a:r>
              <a:rPr lang="es-ES" sz="4400" b="1" i="0" dirty="0">
                <a:effectLst/>
                <a:latin typeface="Söhne"/>
              </a:rPr>
              <a:t>Reglas para la </a:t>
            </a:r>
            <a:r>
              <a:rPr lang="es-ES" sz="4400" b="1" i="0" dirty="0" err="1">
                <a:effectLst/>
                <a:latin typeface="Söhne"/>
              </a:rPr>
              <a:t>Sobrescritura</a:t>
            </a:r>
            <a:r>
              <a:rPr lang="es-ES" sz="4400" b="1" i="0" dirty="0">
                <a:effectLst/>
                <a:latin typeface="Söhne"/>
              </a:rPr>
              <a:t> de Métodos</a:t>
            </a:r>
            <a:endParaRPr lang="en-US" sz="4374" dirty="0"/>
          </a:p>
        </p:txBody>
      </p:sp>
      <p:sp>
        <p:nvSpPr>
          <p:cNvPr id="5" name="Shape 2"/>
          <p:cNvSpPr/>
          <p:nvPr/>
        </p:nvSpPr>
        <p:spPr>
          <a:xfrm>
            <a:off x="257216" y="1485900"/>
            <a:ext cx="7057984" cy="5688330"/>
          </a:xfrm>
          <a:prstGeom prst="roundRect">
            <a:avLst>
              <a:gd name="adj" fmla="val 1306"/>
            </a:avLst>
          </a:prstGeom>
          <a:solidFill>
            <a:srgbClr val="F7EDD4"/>
          </a:solidFill>
          <a:ln w="7620">
            <a:solidFill>
              <a:srgbClr val="EFDBA9"/>
            </a:solidFill>
            <a:prstDash val="solid"/>
          </a:ln>
        </p:spPr>
      </p:sp>
      <p:sp>
        <p:nvSpPr>
          <p:cNvPr id="7" name="Text 4"/>
          <p:cNvSpPr/>
          <p:nvPr/>
        </p:nvSpPr>
        <p:spPr>
          <a:xfrm>
            <a:off x="706199" y="1919923"/>
            <a:ext cx="5911334" cy="2398871"/>
          </a:xfrm>
          <a:prstGeom prst="rect">
            <a:avLst/>
          </a:prstGeom>
          <a:noFill/>
          <a:ln/>
        </p:spPr>
        <p:txBody>
          <a:bodyPr wrap="square" rtlCol="0" anchor="t"/>
          <a:lstStyle/>
          <a:p>
            <a:pPr marL="285750" indent="-285750">
              <a:lnSpc>
                <a:spcPts val="3149"/>
              </a:lnSpc>
              <a:buFont typeface="Arial" panose="020B0604020202020204" pitchFamily="34" charset="0"/>
              <a:buChar char="•"/>
            </a:pPr>
            <a:r>
              <a:rPr lang="es-ES" sz="1600" dirty="0"/>
              <a:t>El método en la subclase debe tener el mismo nombre, el mismo tipo de retorno y la misma lista de parámetros que el método en la superclase.</a:t>
            </a:r>
          </a:p>
          <a:p>
            <a:pPr marL="285750" indent="-285750">
              <a:lnSpc>
                <a:spcPts val="3149"/>
              </a:lnSpc>
              <a:buFont typeface="Arial" panose="020B0604020202020204" pitchFamily="34" charset="0"/>
              <a:buChar char="•"/>
            </a:pPr>
            <a:r>
              <a:rPr lang="es-ES" sz="1600" dirty="0"/>
              <a:t>Un método declarado final no puede ser sobrescrito.</a:t>
            </a:r>
          </a:p>
          <a:p>
            <a:pPr marL="285750" indent="-285750">
              <a:lnSpc>
                <a:spcPts val="3149"/>
              </a:lnSpc>
              <a:buFont typeface="Arial" panose="020B0604020202020204" pitchFamily="34" charset="0"/>
              <a:buChar char="•"/>
            </a:pPr>
            <a:r>
              <a:rPr lang="es-ES" sz="1600" dirty="0"/>
              <a:t>Un método declarado </a:t>
            </a:r>
            <a:r>
              <a:rPr lang="es-ES" sz="1600" dirty="0" err="1"/>
              <a:t>static</a:t>
            </a:r>
            <a:r>
              <a:rPr lang="es-ES" sz="1600" dirty="0"/>
              <a:t> no puede ser sobrescrito, pero puede ser </a:t>
            </a:r>
            <a:r>
              <a:rPr lang="es-ES" sz="1600" dirty="0" err="1"/>
              <a:t>redeclarado</a:t>
            </a:r>
            <a:r>
              <a:rPr lang="es-ES" sz="1600" dirty="0"/>
              <a:t>.</a:t>
            </a:r>
          </a:p>
          <a:p>
            <a:pPr marL="285750" indent="-285750">
              <a:lnSpc>
                <a:spcPts val="3149"/>
              </a:lnSpc>
              <a:buFont typeface="Arial" panose="020B0604020202020204" pitchFamily="34" charset="0"/>
              <a:buChar char="•"/>
            </a:pPr>
            <a:r>
              <a:rPr lang="es-ES" sz="1600" dirty="0"/>
              <a:t>Si un método no puede ser heredado, entonces no puede ser sobrescrito.</a:t>
            </a:r>
          </a:p>
          <a:p>
            <a:pPr marL="285750" indent="-285750">
              <a:lnSpc>
                <a:spcPts val="3149"/>
              </a:lnSpc>
              <a:buFont typeface="Arial" panose="020B0604020202020204" pitchFamily="34" charset="0"/>
              <a:buChar char="•"/>
            </a:pPr>
            <a:r>
              <a:rPr lang="es-ES" sz="1600" dirty="0"/>
              <a:t>El método sobrescrito debe ser al menos tan accesible (o más accesible) que el método de la superclase. Por ejemplo, si el método de la superclase es </a:t>
            </a:r>
            <a:r>
              <a:rPr lang="es-ES" sz="1600" dirty="0" err="1"/>
              <a:t>protected</a:t>
            </a:r>
            <a:r>
              <a:rPr lang="es-ES" sz="1600" dirty="0"/>
              <a:t>, el método de la subclase no puede ser </a:t>
            </a:r>
            <a:r>
              <a:rPr lang="es-ES" sz="1600" dirty="0" err="1"/>
              <a:t>private</a:t>
            </a:r>
            <a:r>
              <a:rPr lang="es-ES" sz="1600" dirty="0"/>
              <a:t>.</a:t>
            </a:r>
            <a:endParaRPr lang="en-US" sz="1600" dirty="0"/>
          </a:p>
        </p:txBody>
      </p:sp>
      <p:sp>
        <p:nvSpPr>
          <p:cNvPr id="8" name="Shape 5"/>
          <p:cNvSpPr/>
          <p:nvPr/>
        </p:nvSpPr>
        <p:spPr>
          <a:xfrm>
            <a:off x="7426285" y="1485900"/>
            <a:ext cx="6370915" cy="5688330"/>
          </a:xfrm>
          <a:prstGeom prst="roundRect">
            <a:avLst>
              <a:gd name="adj" fmla="val 1306"/>
            </a:avLst>
          </a:prstGeom>
          <a:solidFill>
            <a:srgbClr val="F7EDD4"/>
          </a:solidFill>
          <a:ln w="7620">
            <a:solidFill>
              <a:srgbClr val="EFDBA9"/>
            </a:solidFill>
            <a:prstDash val="solid"/>
          </a:ln>
        </p:spPr>
      </p:sp>
      <p:sp>
        <p:nvSpPr>
          <p:cNvPr id="10" name="Text 7"/>
          <p:cNvSpPr/>
          <p:nvPr/>
        </p:nvSpPr>
        <p:spPr>
          <a:xfrm>
            <a:off x="7656076" y="2715458"/>
            <a:ext cx="5911334" cy="2798683"/>
          </a:xfrm>
          <a:prstGeom prst="rect">
            <a:avLst/>
          </a:prstGeom>
          <a:noFill/>
          <a:ln/>
        </p:spPr>
        <p:txBody>
          <a:bodyPr wrap="square" rtlCol="0" anchor="t"/>
          <a:lstStyle/>
          <a:p>
            <a:pPr marL="285750" indent="-285750">
              <a:lnSpc>
                <a:spcPts val="3149"/>
              </a:lnSpc>
              <a:buFont typeface="Arial" panose="020B0604020202020204" pitchFamily="34" charset="0"/>
              <a:buChar char="•"/>
            </a:pPr>
            <a:r>
              <a:rPr lang="es-ES" sz="1750" dirty="0">
                <a:solidFill>
                  <a:srgbClr val="454240"/>
                </a:solidFill>
                <a:latin typeface="DM Sans" pitchFamily="34" charset="0"/>
                <a:ea typeface="DM Sans" pitchFamily="34" charset="-122"/>
                <a:cs typeface="DM Sans" pitchFamily="34" charset="-120"/>
              </a:rPr>
              <a:t>La subclase puede lanzar cualquier excepción no verificada, independientemente de si la superclase declara la excepción.</a:t>
            </a:r>
          </a:p>
          <a:p>
            <a:pPr marL="285750" indent="-285750">
              <a:lnSpc>
                <a:spcPts val="3149"/>
              </a:lnSpc>
              <a:buFont typeface="Arial" panose="020B0604020202020204" pitchFamily="34" charset="0"/>
              <a:buChar char="•"/>
            </a:pPr>
            <a:r>
              <a:rPr lang="es-ES" sz="1750" dirty="0">
                <a:solidFill>
                  <a:srgbClr val="454240"/>
                </a:solidFill>
                <a:latin typeface="DM Sans" pitchFamily="34" charset="0"/>
                <a:ea typeface="DM Sans" pitchFamily="34" charset="-122"/>
                <a:cs typeface="DM Sans" pitchFamily="34" charset="-120"/>
              </a:rPr>
              <a:t>La subclase no puede lanzar excepciones verificadas que sean nuevas o más amplias que las declaradas por el método de la superclase.</a:t>
            </a:r>
          </a:p>
          <a:p>
            <a:pPr marL="285750" indent="-285750">
              <a:lnSpc>
                <a:spcPts val="3149"/>
              </a:lnSpc>
              <a:buFont typeface="Arial" panose="020B0604020202020204" pitchFamily="34" charset="0"/>
              <a:buChar char="•"/>
            </a:pPr>
            <a:r>
              <a:rPr lang="es-ES" sz="1750" dirty="0">
                <a:solidFill>
                  <a:srgbClr val="454240"/>
                </a:solidFill>
                <a:latin typeface="DM Sans" pitchFamily="34" charset="0"/>
                <a:ea typeface="DM Sans" pitchFamily="34" charset="-122"/>
                <a:cs typeface="DM Sans" pitchFamily="34" charset="-120"/>
              </a:rPr>
              <a:t>El método de la subclase puede lanzar excepciones más estrechas que las del método de la superclase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w="7620">
            <a:solidFill>
              <a:srgbClr val="E5E0DF"/>
            </a:solidFill>
            <a:prstDash val="solid"/>
          </a:ln>
        </p:spPr>
      </p:sp>
      <p:sp>
        <p:nvSpPr>
          <p:cNvPr id="4" name="Text 1"/>
          <p:cNvSpPr/>
          <p:nvPr/>
        </p:nvSpPr>
        <p:spPr>
          <a:xfrm>
            <a:off x="833199" y="829747"/>
            <a:ext cx="9281160" cy="722114"/>
          </a:xfrm>
          <a:prstGeom prst="rect">
            <a:avLst/>
          </a:prstGeom>
          <a:noFill/>
          <a:ln/>
        </p:spPr>
        <p:txBody>
          <a:bodyPr wrap="none" rtlCol="0" anchor="t"/>
          <a:lstStyle/>
          <a:p>
            <a:pPr marL="0" indent="0">
              <a:lnSpc>
                <a:spcPts val="5686"/>
              </a:lnSpc>
              <a:buNone/>
            </a:pPr>
            <a:r>
              <a:rPr lang="en-US" sz="4374" dirty="0">
                <a:solidFill>
                  <a:srgbClr val="5C4E3D"/>
                </a:solidFill>
                <a:latin typeface="Libre Baskerville" pitchFamily="34" charset="0"/>
                <a:ea typeface="Libre Baskerville" pitchFamily="34" charset="-122"/>
                <a:cs typeface="Libre Baskerville" pitchFamily="34" charset="-120"/>
              </a:rPr>
              <a:t>Polimorfismo y sus </a:t>
            </a:r>
            <a:r>
              <a:rPr lang="en-US" sz="4374" dirty="0" err="1">
                <a:solidFill>
                  <a:srgbClr val="5C4E3D"/>
                </a:solidFill>
                <a:latin typeface="Libre Baskerville" pitchFamily="34" charset="0"/>
                <a:ea typeface="Libre Baskerville" pitchFamily="34" charset="-122"/>
                <a:cs typeface="Libre Baskerville" pitchFamily="34" charset="-120"/>
              </a:rPr>
              <a:t>Beneficios</a:t>
            </a:r>
            <a:endParaRPr lang="en-US" sz="4374" dirty="0"/>
          </a:p>
        </p:txBody>
      </p:sp>
      <p:sp>
        <p:nvSpPr>
          <p:cNvPr id="5" name="Shape 2"/>
          <p:cNvSpPr/>
          <p:nvPr/>
        </p:nvSpPr>
        <p:spPr>
          <a:xfrm>
            <a:off x="833199" y="2218373"/>
            <a:ext cx="12964001" cy="44410"/>
          </a:xfrm>
          <a:prstGeom prst="rect">
            <a:avLst/>
          </a:prstGeom>
          <a:solidFill>
            <a:srgbClr val="EFDBA9"/>
          </a:solidFill>
          <a:ln/>
        </p:spPr>
      </p:sp>
      <p:sp>
        <p:nvSpPr>
          <p:cNvPr id="6" name="Shape 3"/>
          <p:cNvSpPr/>
          <p:nvPr/>
        </p:nvSpPr>
        <p:spPr>
          <a:xfrm>
            <a:off x="2897565" y="2218373"/>
            <a:ext cx="44410" cy="777597"/>
          </a:xfrm>
          <a:prstGeom prst="rect">
            <a:avLst/>
          </a:prstGeom>
          <a:solidFill>
            <a:srgbClr val="EFDBA9"/>
          </a:solidFill>
          <a:ln/>
        </p:spPr>
      </p:sp>
      <p:sp>
        <p:nvSpPr>
          <p:cNvPr id="7" name="Shape 4"/>
          <p:cNvSpPr/>
          <p:nvPr/>
        </p:nvSpPr>
        <p:spPr>
          <a:xfrm>
            <a:off x="2669858" y="1968460"/>
            <a:ext cx="499943" cy="499943"/>
          </a:xfrm>
          <a:prstGeom prst="roundRect">
            <a:avLst>
              <a:gd name="adj" fmla="val 10974"/>
            </a:avLst>
          </a:prstGeom>
          <a:solidFill>
            <a:srgbClr val="F7EDD4"/>
          </a:solidFill>
          <a:ln w="7620">
            <a:solidFill>
              <a:srgbClr val="EFDBA9"/>
            </a:solidFill>
            <a:prstDash val="solid"/>
          </a:ln>
        </p:spPr>
      </p:sp>
      <p:sp>
        <p:nvSpPr>
          <p:cNvPr id="8" name="Text 5"/>
          <p:cNvSpPr/>
          <p:nvPr/>
        </p:nvSpPr>
        <p:spPr>
          <a:xfrm>
            <a:off x="2843570" y="2001798"/>
            <a:ext cx="152400" cy="433149"/>
          </a:xfrm>
          <a:prstGeom prst="rect">
            <a:avLst/>
          </a:prstGeom>
          <a:noFill/>
          <a:ln/>
        </p:spPr>
        <p:txBody>
          <a:bodyPr wrap="none" rtlCol="0" anchor="t"/>
          <a:lstStyle/>
          <a:p>
            <a:pPr marL="0" indent="0" algn="ctr">
              <a:lnSpc>
                <a:spcPts val="3412"/>
              </a:lnSpc>
              <a:buNone/>
            </a:pPr>
            <a:r>
              <a:rPr lang="en-US" sz="2624" dirty="0">
                <a:solidFill>
                  <a:srgbClr val="454240"/>
                </a:solidFill>
                <a:latin typeface="Libre Baskerville" pitchFamily="34" charset="0"/>
                <a:ea typeface="Libre Baskerville" pitchFamily="34" charset="-122"/>
                <a:cs typeface="Libre Baskerville" pitchFamily="34" charset="-120"/>
              </a:rPr>
              <a:t>1</a:t>
            </a:r>
            <a:endParaRPr lang="en-US" sz="2624" dirty="0"/>
          </a:p>
        </p:txBody>
      </p:sp>
      <p:sp>
        <p:nvSpPr>
          <p:cNvPr id="9" name="Text 6"/>
          <p:cNvSpPr/>
          <p:nvPr/>
        </p:nvSpPr>
        <p:spPr>
          <a:xfrm>
            <a:off x="1292900" y="3218259"/>
            <a:ext cx="3253740" cy="360998"/>
          </a:xfrm>
          <a:prstGeom prst="rect">
            <a:avLst/>
          </a:prstGeom>
          <a:noFill/>
          <a:ln/>
        </p:spPr>
        <p:txBody>
          <a:bodyPr wrap="none" rtlCol="0" anchor="t"/>
          <a:lstStyle/>
          <a:p>
            <a:pPr marL="0" indent="0" algn="ctr">
              <a:lnSpc>
                <a:spcPts val="2843"/>
              </a:lnSpc>
              <a:buNone/>
            </a:pPr>
            <a:r>
              <a:rPr lang="en-US" sz="2187" dirty="0">
                <a:solidFill>
                  <a:srgbClr val="454240"/>
                </a:solidFill>
                <a:latin typeface="Libre Baskerville" pitchFamily="34" charset="0"/>
                <a:ea typeface="Libre Baskerville" pitchFamily="34" charset="-122"/>
                <a:cs typeface="Libre Baskerville" pitchFamily="34" charset="-120"/>
              </a:rPr>
              <a:t>Definición y beneficios</a:t>
            </a:r>
            <a:endParaRPr lang="en-US" sz="2187" dirty="0"/>
          </a:p>
        </p:txBody>
      </p:sp>
      <p:sp>
        <p:nvSpPr>
          <p:cNvPr id="10" name="Text 7"/>
          <p:cNvSpPr/>
          <p:nvPr/>
        </p:nvSpPr>
        <p:spPr>
          <a:xfrm>
            <a:off x="1055370" y="3801427"/>
            <a:ext cx="3728799" cy="3598307"/>
          </a:xfrm>
          <a:prstGeom prst="rect">
            <a:avLst/>
          </a:prstGeom>
          <a:noFill/>
          <a:ln/>
        </p:spPr>
        <p:txBody>
          <a:bodyPr wrap="square" rtlCol="0" anchor="t"/>
          <a:lstStyle/>
          <a:p>
            <a:pPr marL="0" indent="0" algn="ctr">
              <a:lnSpc>
                <a:spcPts val="3149"/>
              </a:lnSpc>
              <a:buNone/>
            </a:pPr>
            <a:r>
              <a:rPr lang="en-US" sz="1750" dirty="0">
                <a:solidFill>
                  <a:srgbClr val="454240"/>
                </a:solidFill>
                <a:latin typeface="DM Sans" pitchFamily="34" charset="0"/>
                <a:ea typeface="DM Sans" pitchFamily="34" charset="-122"/>
                <a:cs typeface="DM Sans" pitchFamily="34" charset="-120"/>
              </a:rPr>
              <a:t>El polimorfismo es una técnica de programación que permite a objetos de diferentes subclases ser tratados como objetos de una clase común. El beneficio del polimorfismo es que permite escribir código genérico que funciona de la misma manera con objetos de diferentes clases.</a:t>
            </a:r>
            <a:endParaRPr lang="en-US" sz="1750" dirty="0"/>
          </a:p>
        </p:txBody>
      </p:sp>
      <p:sp>
        <p:nvSpPr>
          <p:cNvPr id="11" name="Shape 8"/>
          <p:cNvSpPr/>
          <p:nvPr/>
        </p:nvSpPr>
        <p:spPr>
          <a:xfrm>
            <a:off x="7292876" y="2218373"/>
            <a:ext cx="44410" cy="777597"/>
          </a:xfrm>
          <a:prstGeom prst="rect">
            <a:avLst/>
          </a:prstGeom>
          <a:solidFill>
            <a:srgbClr val="EFDBA9"/>
          </a:solidFill>
          <a:ln/>
        </p:spPr>
      </p:sp>
      <p:sp>
        <p:nvSpPr>
          <p:cNvPr id="12" name="Shape 9"/>
          <p:cNvSpPr/>
          <p:nvPr/>
        </p:nvSpPr>
        <p:spPr>
          <a:xfrm>
            <a:off x="7065169" y="1968460"/>
            <a:ext cx="499943" cy="499943"/>
          </a:xfrm>
          <a:prstGeom prst="roundRect">
            <a:avLst>
              <a:gd name="adj" fmla="val 10974"/>
            </a:avLst>
          </a:prstGeom>
          <a:solidFill>
            <a:srgbClr val="F7EDD4"/>
          </a:solidFill>
          <a:ln w="7620">
            <a:solidFill>
              <a:srgbClr val="EFDBA9"/>
            </a:solidFill>
            <a:prstDash val="solid"/>
          </a:ln>
        </p:spPr>
      </p:sp>
      <p:sp>
        <p:nvSpPr>
          <p:cNvPr id="13" name="Text 10"/>
          <p:cNvSpPr/>
          <p:nvPr/>
        </p:nvSpPr>
        <p:spPr>
          <a:xfrm>
            <a:off x="7212211" y="2001798"/>
            <a:ext cx="205740" cy="433149"/>
          </a:xfrm>
          <a:prstGeom prst="rect">
            <a:avLst/>
          </a:prstGeom>
          <a:noFill/>
          <a:ln/>
        </p:spPr>
        <p:txBody>
          <a:bodyPr wrap="none" rtlCol="0" anchor="t"/>
          <a:lstStyle/>
          <a:p>
            <a:pPr marL="0" indent="0" algn="ctr">
              <a:lnSpc>
                <a:spcPts val="3412"/>
              </a:lnSpc>
              <a:buNone/>
            </a:pPr>
            <a:r>
              <a:rPr lang="en-US" sz="2624" dirty="0">
                <a:solidFill>
                  <a:srgbClr val="454240"/>
                </a:solidFill>
                <a:latin typeface="Libre Baskerville" pitchFamily="34" charset="0"/>
                <a:ea typeface="Libre Baskerville" pitchFamily="34" charset="-122"/>
                <a:cs typeface="Libre Baskerville" pitchFamily="34" charset="-120"/>
              </a:rPr>
              <a:t>2</a:t>
            </a:r>
            <a:endParaRPr lang="en-US" sz="2624" dirty="0"/>
          </a:p>
        </p:txBody>
      </p:sp>
      <p:sp>
        <p:nvSpPr>
          <p:cNvPr id="14" name="Text 11"/>
          <p:cNvSpPr/>
          <p:nvPr/>
        </p:nvSpPr>
        <p:spPr>
          <a:xfrm>
            <a:off x="5450681" y="3218259"/>
            <a:ext cx="3728918" cy="1082993"/>
          </a:xfrm>
          <a:prstGeom prst="rect">
            <a:avLst/>
          </a:prstGeom>
          <a:noFill/>
          <a:ln/>
        </p:spPr>
        <p:txBody>
          <a:bodyPr wrap="square" rtlCol="0" anchor="t"/>
          <a:lstStyle/>
          <a:p>
            <a:pPr marL="0" indent="0" algn="ctr">
              <a:lnSpc>
                <a:spcPts val="2843"/>
              </a:lnSpc>
              <a:buNone/>
            </a:pPr>
            <a:r>
              <a:rPr lang="en-US" sz="2187" dirty="0">
                <a:solidFill>
                  <a:srgbClr val="454240"/>
                </a:solidFill>
                <a:latin typeface="Libre Baskerville" pitchFamily="34" charset="0"/>
                <a:ea typeface="Libre Baskerville" pitchFamily="34" charset="-122"/>
                <a:cs typeface="Libre Baskerville" pitchFamily="34" charset="-120"/>
              </a:rPr>
              <a:t>Cómo se logra el polimorfismo a través de la herencia</a:t>
            </a:r>
            <a:endParaRPr lang="en-US" sz="2187" dirty="0"/>
          </a:p>
        </p:txBody>
      </p:sp>
      <p:sp>
        <p:nvSpPr>
          <p:cNvPr id="15" name="Text 12"/>
          <p:cNvSpPr/>
          <p:nvPr/>
        </p:nvSpPr>
        <p:spPr>
          <a:xfrm>
            <a:off x="5450681" y="4523423"/>
            <a:ext cx="3728918" cy="2798683"/>
          </a:xfrm>
          <a:prstGeom prst="rect">
            <a:avLst/>
          </a:prstGeom>
          <a:noFill/>
          <a:ln/>
        </p:spPr>
        <p:txBody>
          <a:bodyPr wrap="square" rtlCol="0" anchor="t"/>
          <a:lstStyle/>
          <a:p>
            <a:pPr marL="0" indent="0" algn="ctr">
              <a:lnSpc>
                <a:spcPts val="3149"/>
              </a:lnSpc>
              <a:buNone/>
            </a:pPr>
            <a:r>
              <a:rPr lang="en-US" sz="1750" dirty="0">
                <a:solidFill>
                  <a:srgbClr val="454240"/>
                </a:solidFill>
                <a:latin typeface="DM Sans" pitchFamily="34" charset="0"/>
                <a:ea typeface="DM Sans" pitchFamily="34" charset="-122"/>
                <a:cs typeface="DM Sans" pitchFamily="34" charset="-120"/>
              </a:rPr>
              <a:t>El polimorfismo a través de la herencia se logra utilizando las relaciones de subclase y superclase. Como resultado, una instancia de la subclase puede ser tratada como una instancia de la superclase.</a:t>
            </a:r>
            <a:endParaRPr lang="en-US" sz="1750" dirty="0"/>
          </a:p>
        </p:txBody>
      </p:sp>
      <p:sp>
        <p:nvSpPr>
          <p:cNvPr id="16" name="Shape 13"/>
          <p:cNvSpPr/>
          <p:nvPr/>
        </p:nvSpPr>
        <p:spPr>
          <a:xfrm>
            <a:off x="11688306" y="2218373"/>
            <a:ext cx="44410" cy="777597"/>
          </a:xfrm>
          <a:prstGeom prst="rect">
            <a:avLst/>
          </a:prstGeom>
          <a:solidFill>
            <a:srgbClr val="EFDBA9"/>
          </a:solidFill>
          <a:ln/>
        </p:spPr>
      </p:sp>
      <p:sp>
        <p:nvSpPr>
          <p:cNvPr id="17" name="Shape 14"/>
          <p:cNvSpPr/>
          <p:nvPr/>
        </p:nvSpPr>
        <p:spPr>
          <a:xfrm>
            <a:off x="11460599" y="1968460"/>
            <a:ext cx="499943" cy="499943"/>
          </a:xfrm>
          <a:prstGeom prst="roundRect">
            <a:avLst>
              <a:gd name="adj" fmla="val 10974"/>
            </a:avLst>
          </a:prstGeom>
          <a:solidFill>
            <a:srgbClr val="F7EDD4"/>
          </a:solidFill>
          <a:ln w="7620">
            <a:solidFill>
              <a:srgbClr val="EFDBA9"/>
            </a:solidFill>
            <a:prstDash val="solid"/>
          </a:ln>
        </p:spPr>
      </p:sp>
      <p:sp>
        <p:nvSpPr>
          <p:cNvPr id="18" name="Text 15"/>
          <p:cNvSpPr/>
          <p:nvPr/>
        </p:nvSpPr>
        <p:spPr>
          <a:xfrm>
            <a:off x="11607641" y="2001798"/>
            <a:ext cx="205740" cy="433149"/>
          </a:xfrm>
          <a:prstGeom prst="rect">
            <a:avLst/>
          </a:prstGeom>
          <a:noFill/>
          <a:ln/>
        </p:spPr>
        <p:txBody>
          <a:bodyPr wrap="none" rtlCol="0" anchor="t"/>
          <a:lstStyle/>
          <a:p>
            <a:pPr marL="0" indent="0" algn="ctr">
              <a:lnSpc>
                <a:spcPts val="3412"/>
              </a:lnSpc>
              <a:buNone/>
            </a:pPr>
            <a:r>
              <a:rPr lang="en-US" sz="2624" dirty="0">
                <a:solidFill>
                  <a:srgbClr val="454240"/>
                </a:solidFill>
                <a:latin typeface="Libre Baskerville" pitchFamily="34" charset="0"/>
                <a:ea typeface="Libre Baskerville" pitchFamily="34" charset="-122"/>
                <a:cs typeface="Libre Baskerville" pitchFamily="34" charset="-120"/>
              </a:rPr>
              <a:t>3</a:t>
            </a:r>
            <a:endParaRPr lang="en-US" sz="2624" dirty="0"/>
          </a:p>
        </p:txBody>
      </p:sp>
      <p:sp>
        <p:nvSpPr>
          <p:cNvPr id="19" name="Text 16"/>
          <p:cNvSpPr/>
          <p:nvPr/>
        </p:nvSpPr>
        <p:spPr>
          <a:xfrm>
            <a:off x="9874091" y="3218259"/>
            <a:ext cx="3672840" cy="360998"/>
          </a:xfrm>
          <a:prstGeom prst="rect">
            <a:avLst/>
          </a:prstGeom>
          <a:noFill/>
          <a:ln/>
        </p:spPr>
        <p:txBody>
          <a:bodyPr wrap="none" rtlCol="0" anchor="t"/>
          <a:lstStyle/>
          <a:p>
            <a:pPr marL="0" indent="0" algn="ctr">
              <a:lnSpc>
                <a:spcPts val="2843"/>
              </a:lnSpc>
              <a:buNone/>
            </a:pPr>
            <a:r>
              <a:rPr lang="en-US" sz="2187" dirty="0">
                <a:solidFill>
                  <a:srgbClr val="454240"/>
                </a:solidFill>
                <a:latin typeface="Libre Baskerville" pitchFamily="34" charset="0"/>
                <a:ea typeface="Libre Baskerville" pitchFamily="34" charset="-122"/>
                <a:cs typeface="Libre Baskerville" pitchFamily="34" charset="-120"/>
              </a:rPr>
              <a:t>Qué es el enlace dinámico</a:t>
            </a:r>
            <a:endParaRPr lang="en-US" sz="2187" dirty="0"/>
          </a:p>
        </p:txBody>
      </p:sp>
      <p:sp>
        <p:nvSpPr>
          <p:cNvPr id="20" name="Text 17"/>
          <p:cNvSpPr/>
          <p:nvPr/>
        </p:nvSpPr>
        <p:spPr>
          <a:xfrm>
            <a:off x="9846112" y="3801427"/>
            <a:ext cx="3728918" cy="2398871"/>
          </a:xfrm>
          <a:prstGeom prst="rect">
            <a:avLst/>
          </a:prstGeom>
          <a:noFill/>
          <a:ln/>
        </p:spPr>
        <p:txBody>
          <a:bodyPr wrap="square" rtlCol="0" anchor="t"/>
          <a:lstStyle/>
          <a:p>
            <a:pPr marL="0" indent="0" algn="ctr">
              <a:lnSpc>
                <a:spcPts val="3149"/>
              </a:lnSpc>
              <a:buNone/>
            </a:pPr>
            <a:r>
              <a:rPr lang="en-US" sz="1750" dirty="0">
                <a:solidFill>
                  <a:srgbClr val="454240"/>
                </a:solidFill>
                <a:latin typeface="DM Sans" pitchFamily="34" charset="0"/>
                <a:ea typeface="DM Sans" pitchFamily="34" charset="-122"/>
                <a:cs typeface="DM Sans" pitchFamily="34" charset="-120"/>
              </a:rPr>
              <a:t>El enlace dinámico se refiere al proceso mediante el cual se determina en tiempo de ejecución cuál es el método que se debe llamar. Se utiliza para lograr el polimorfismo.</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2A46080-3D97-45A4-BD80-DE9866E5B1F3}"/>
              </a:ext>
            </a:extLst>
          </p:cNvPr>
          <p:cNvSpPr txBox="1"/>
          <p:nvPr/>
        </p:nvSpPr>
        <p:spPr>
          <a:xfrm>
            <a:off x="2032000" y="1471136"/>
            <a:ext cx="9067800" cy="5078313"/>
          </a:xfrm>
          <a:prstGeom prst="rect">
            <a:avLst/>
          </a:prstGeom>
          <a:noFill/>
        </p:spPr>
        <p:txBody>
          <a:bodyPr wrap="square">
            <a:spAutoFit/>
          </a:bodyPr>
          <a:lstStyle/>
          <a:p>
            <a:r>
              <a:rPr lang="en-US" sz="1800" dirty="0">
                <a:solidFill>
                  <a:srgbClr val="454240"/>
                </a:solidFill>
                <a:latin typeface="DM Sans" pitchFamily="34" charset="0"/>
                <a:ea typeface="DM Sans" pitchFamily="34" charset="-122"/>
                <a:cs typeface="DM Sans" pitchFamily="34" charset="-120"/>
              </a:rPr>
              <a:t>class Demo { </a:t>
            </a:r>
          </a:p>
          <a:p>
            <a:r>
              <a:rPr lang="en-US" sz="1800" dirty="0">
                <a:solidFill>
                  <a:srgbClr val="454240"/>
                </a:solidFill>
                <a:latin typeface="DM Sans" pitchFamily="34" charset="0"/>
                <a:ea typeface="DM Sans" pitchFamily="34" charset="-122"/>
                <a:cs typeface="DM Sans" pitchFamily="34" charset="-120"/>
              </a:rPr>
              <a:t>void </a:t>
            </a:r>
            <a:r>
              <a:rPr lang="en-US" sz="1800" dirty="0" err="1">
                <a:solidFill>
                  <a:srgbClr val="454240"/>
                </a:solidFill>
                <a:latin typeface="DM Sans" pitchFamily="34" charset="0"/>
                <a:ea typeface="DM Sans" pitchFamily="34" charset="-122"/>
                <a:cs typeface="DM Sans" pitchFamily="34" charset="-120"/>
              </a:rPr>
              <a:t>mostrar</a:t>
            </a:r>
            <a:r>
              <a:rPr lang="en-US" sz="1800" dirty="0">
                <a:solidFill>
                  <a:srgbClr val="454240"/>
                </a:solidFill>
                <a:latin typeface="DM Sans" pitchFamily="34" charset="0"/>
                <a:ea typeface="DM Sans" pitchFamily="34" charset="-122"/>
                <a:cs typeface="DM Sans" pitchFamily="34" charset="-120"/>
              </a:rPr>
              <a:t>(int a) { </a:t>
            </a:r>
          </a:p>
          <a:p>
            <a:r>
              <a:rPr lang="en-US" dirty="0">
                <a:solidFill>
                  <a:srgbClr val="454240"/>
                </a:solidFill>
                <a:latin typeface="DM Sans" pitchFamily="34" charset="0"/>
                <a:ea typeface="DM Sans" pitchFamily="34" charset="-122"/>
                <a:cs typeface="DM Sans" pitchFamily="34" charset="-120"/>
              </a:rPr>
              <a:t>	</a:t>
            </a:r>
            <a:r>
              <a:rPr lang="en-US" sz="1800" dirty="0" err="1">
                <a:solidFill>
                  <a:srgbClr val="454240"/>
                </a:solidFill>
                <a:latin typeface="DM Sans" pitchFamily="34" charset="0"/>
                <a:ea typeface="DM Sans" pitchFamily="34" charset="-122"/>
                <a:cs typeface="DM Sans" pitchFamily="34" charset="-120"/>
              </a:rPr>
              <a:t>System.out.println</a:t>
            </a:r>
            <a:r>
              <a:rPr lang="en-US" sz="1800" dirty="0">
                <a:solidFill>
                  <a:srgbClr val="454240"/>
                </a:solidFill>
                <a:latin typeface="DM Sans" pitchFamily="34" charset="0"/>
                <a:ea typeface="DM Sans" pitchFamily="34" charset="-122"/>
                <a:cs typeface="DM Sans" pitchFamily="34" charset="-120"/>
              </a:rPr>
              <a:t>("Valor del </a:t>
            </a:r>
            <a:r>
              <a:rPr lang="en-US" sz="1800" dirty="0" err="1">
                <a:solidFill>
                  <a:srgbClr val="454240"/>
                </a:solidFill>
                <a:latin typeface="DM Sans" pitchFamily="34" charset="0"/>
                <a:ea typeface="DM Sans" pitchFamily="34" charset="-122"/>
                <a:cs typeface="DM Sans" pitchFamily="34" charset="-120"/>
              </a:rPr>
              <a:t>entero</a:t>
            </a:r>
            <a:r>
              <a:rPr lang="en-US" sz="1800" dirty="0">
                <a:solidFill>
                  <a:srgbClr val="454240"/>
                </a:solidFill>
                <a:latin typeface="DM Sans" pitchFamily="34" charset="0"/>
                <a:ea typeface="DM Sans" pitchFamily="34" charset="-122"/>
                <a:cs typeface="DM Sans" pitchFamily="34" charset="-120"/>
              </a:rPr>
              <a:t>: " + a); </a:t>
            </a:r>
          </a:p>
          <a:p>
            <a:r>
              <a:rPr lang="en-US" sz="1800" dirty="0">
                <a:solidFill>
                  <a:srgbClr val="454240"/>
                </a:solidFill>
                <a:latin typeface="DM Sans" pitchFamily="34" charset="0"/>
                <a:ea typeface="DM Sans" pitchFamily="34" charset="-122"/>
                <a:cs typeface="DM Sans" pitchFamily="34" charset="-120"/>
              </a:rPr>
              <a:t>}</a:t>
            </a:r>
          </a:p>
          <a:p>
            <a:endParaRPr lang="en-US" dirty="0">
              <a:solidFill>
                <a:srgbClr val="454240"/>
              </a:solidFill>
              <a:latin typeface="DM Sans" pitchFamily="34" charset="0"/>
              <a:ea typeface="DM Sans" pitchFamily="34" charset="-122"/>
              <a:cs typeface="DM Sans" pitchFamily="34" charset="-120"/>
            </a:endParaRPr>
          </a:p>
          <a:p>
            <a:r>
              <a:rPr lang="en-US" sz="1800" dirty="0">
                <a:solidFill>
                  <a:srgbClr val="454240"/>
                </a:solidFill>
                <a:latin typeface="DM Sans" pitchFamily="34" charset="0"/>
                <a:ea typeface="DM Sans" pitchFamily="34" charset="-122"/>
                <a:cs typeface="DM Sans" pitchFamily="34" charset="-120"/>
              </a:rPr>
              <a:t> void </a:t>
            </a:r>
            <a:r>
              <a:rPr lang="en-US" sz="1800" dirty="0" err="1">
                <a:solidFill>
                  <a:srgbClr val="454240"/>
                </a:solidFill>
                <a:latin typeface="DM Sans" pitchFamily="34" charset="0"/>
                <a:ea typeface="DM Sans" pitchFamily="34" charset="-122"/>
                <a:cs typeface="DM Sans" pitchFamily="34" charset="-120"/>
              </a:rPr>
              <a:t>mostrar</a:t>
            </a:r>
            <a:r>
              <a:rPr lang="en-US" sz="1800" dirty="0">
                <a:solidFill>
                  <a:srgbClr val="454240"/>
                </a:solidFill>
                <a:latin typeface="DM Sans" pitchFamily="34" charset="0"/>
                <a:ea typeface="DM Sans" pitchFamily="34" charset="-122"/>
                <a:cs typeface="DM Sans" pitchFamily="34" charset="-120"/>
              </a:rPr>
              <a:t>(String str) { </a:t>
            </a:r>
          </a:p>
          <a:p>
            <a:r>
              <a:rPr lang="en-US" dirty="0">
                <a:solidFill>
                  <a:srgbClr val="454240"/>
                </a:solidFill>
                <a:latin typeface="DM Sans" pitchFamily="34" charset="0"/>
                <a:ea typeface="DM Sans" pitchFamily="34" charset="-122"/>
                <a:cs typeface="DM Sans" pitchFamily="34" charset="-120"/>
              </a:rPr>
              <a:t>	</a:t>
            </a:r>
            <a:r>
              <a:rPr lang="en-US" sz="1800" dirty="0" err="1">
                <a:solidFill>
                  <a:srgbClr val="454240"/>
                </a:solidFill>
                <a:latin typeface="DM Sans" pitchFamily="34" charset="0"/>
                <a:ea typeface="DM Sans" pitchFamily="34" charset="-122"/>
                <a:cs typeface="DM Sans" pitchFamily="34" charset="-120"/>
              </a:rPr>
              <a:t>System.out.println</a:t>
            </a:r>
            <a:r>
              <a:rPr lang="en-US" sz="1800" dirty="0">
                <a:solidFill>
                  <a:srgbClr val="454240"/>
                </a:solidFill>
                <a:latin typeface="DM Sans" pitchFamily="34" charset="0"/>
                <a:ea typeface="DM Sans" pitchFamily="34" charset="-122"/>
                <a:cs typeface="DM Sans" pitchFamily="34" charset="-120"/>
              </a:rPr>
              <a:t>("</a:t>
            </a:r>
            <a:r>
              <a:rPr lang="en-US" sz="1800" dirty="0" err="1">
                <a:solidFill>
                  <a:srgbClr val="454240"/>
                </a:solidFill>
                <a:latin typeface="DM Sans" pitchFamily="34" charset="0"/>
                <a:ea typeface="DM Sans" pitchFamily="34" charset="-122"/>
                <a:cs typeface="DM Sans" pitchFamily="34" charset="-120"/>
              </a:rPr>
              <a:t>Mensaje</a:t>
            </a:r>
            <a:r>
              <a:rPr lang="en-US" sz="1800" dirty="0">
                <a:solidFill>
                  <a:srgbClr val="454240"/>
                </a:solidFill>
                <a:latin typeface="DM Sans" pitchFamily="34" charset="0"/>
                <a:ea typeface="DM Sans" pitchFamily="34" charset="-122"/>
                <a:cs typeface="DM Sans" pitchFamily="34" charset="-120"/>
              </a:rPr>
              <a:t>: " + str); </a:t>
            </a:r>
          </a:p>
          <a:p>
            <a:r>
              <a:rPr lang="en-US" sz="1800" dirty="0">
                <a:solidFill>
                  <a:srgbClr val="454240"/>
                </a:solidFill>
                <a:latin typeface="DM Sans" pitchFamily="34" charset="0"/>
                <a:ea typeface="DM Sans" pitchFamily="34" charset="-122"/>
                <a:cs typeface="DM Sans" pitchFamily="34" charset="-120"/>
              </a:rPr>
              <a:t>} </a:t>
            </a:r>
          </a:p>
          <a:p>
            <a:endParaRPr lang="en-US" dirty="0">
              <a:solidFill>
                <a:srgbClr val="454240"/>
              </a:solidFill>
              <a:latin typeface="DM Sans" pitchFamily="34" charset="0"/>
              <a:ea typeface="DM Sans" pitchFamily="34" charset="-122"/>
              <a:cs typeface="DM Sans" pitchFamily="34" charset="-120"/>
            </a:endParaRPr>
          </a:p>
          <a:p>
            <a:r>
              <a:rPr lang="en-US" sz="1800" dirty="0">
                <a:solidFill>
                  <a:srgbClr val="454240"/>
                </a:solidFill>
                <a:latin typeface="DM Sans" pitchFamily="34" charset="0"/>
                <a:ea typeface="DM Sans" pitchFamily="34" charset="-122"/>
                <a:cs typeface="DM Sans" pitchFamily="34" charset="-120"/>
              </a:rPr>
              <a:t>} </a:t>
            </a:r>
          </a:p>
          <a:p>
            <a:endParaRPr lang="en-US" dirty="0">
              <a:solidFill>
                <a:srgbClr val="454240"/>
              </a:solidFill>
              <a:latin typeface="DM Sans" pitchFamily="34" charset="0"/>
              <a:ea typeface="DM Sans" pitchFamily="34" charset="-122"/>
              <a:cs typeface="DM Sans" pitchFamily="34" charset="-120"/>
            </a:endParaRPr>
          </a:p>
          <a:p>
            <a:r>
              <a:rPr lang="en-US" sz="1800" dirty="0">
                <a:solidFill>
                  <a:srgbClr val="454240"/>
                </a:solidFill>
                <a:latin typeface="DM Sans" pitchFamily="34" charset="0"/>
                <a:ea typeface="DM Sans" pitchFamily="34" charset="-122"/>
                <a:cs typeface="DM Sans" pitchFamily="34" charset="-120"/>
              </a:rPr>
              <a:t>public class Main { </a:t>
            </a:r>
          </a:p>
          <a:p>
            <a:endParaRPr lang="en-US" sz="1800" dirty="0">
              <a:solidFill>
                <a:srgbClr val="454240"/>
              </a:solidFill>
              <a:latin typeface="DM Sans" pitchFamily="34" charset="0"/>
              <a:ea typeface="DM Sans" pitchFamily="34" charset="-122"/>
              <a:cs typeface="DM Sans" pitchFamily="34" charset="-120"/>
            </a:endParaRPr>
          </a:p>
          <a:p>
            <a:r>
              <a:rPr lang="en-US" dirty="0">
                <a:solidFill>
                  <a:srgbClr val="454240"/>
                </a:solidFill>
                <a:latin typeface="DM Sans" pitchFamily="34" charset="0"/>
                <a:ea typeface="DM Sans" pitchFamily="34" charset="-122"/>
                <a:cs typeface="DM Sans" pitchFamily="34" charset="-120"/>
              </a:rPr>
              <a:t>	</a:t>
            </a:r>
            <a:r>
              <a:rPr lang="en-US" sz="1800" dirty="0">
                <a:solidFill>
                  <a:srgbClr val="454240"/>
                </a:solidFill>
                <a:latin typeface="DM Sans" pitchFamily="34" charset="0"/>
                <a:ea typeface="DM Sans" pitchFamily="34" charset="-122"/>
                <a:cs typeface="DM Sans" pitchFamily="34" charset="-120"/>
              </a:rPr>
              <a:t>public static void main(String[] </a:t>
            </a:r>
            <a:r>
              <a:rPr lang="en-US" sz="1800" dirty="0" err="1">
                <a:solidFill>
                  <a:srgbClr val="454240"/>
                </a:solidFill>
                <a:latin typeface="DM Sans" pitchFamily="34" charset="0"/>
                <a:ea typeface="DM Sans" pitchFamily="34" charset="-122"/>
                <a:cs typeface="DM Sans" pitchFamily="34" charset="-120"/>
              </a:rPr>
              <a:t>args</a:t>
            </a:r>
            <a:r>
              <a:rPr lang="en-US" sz="1800" dirty="0">
                <a:solidFill>
                  <a:srgbClr val="454240"/>
                </a:solidFill>
                <a:latin typeface="DM Sans" pitchFamily="34" charset="0"/>
                <a:ea typeface="DM Sans" pitchFamily="34" charset="-122"/>
                <a:cs typeface="DM Sans" pitchFamily="34" charset="-120"/>
              </a:rPr>
              <a:t>) { </a:t>
            </a:r>
          </a:p>
          <a:p>
            <a:r>
              <a:rPr lang="en-US" dirty="0">
                <a:solidFill>
                  <a:srgbClr val="454240"/>
                </a:solidFill>
                <a:latin typeface="DM Sans" pitchFamily="34" charset="0"/>
                <a:ea typeface="DM Sans" pitchFamily="34" charset="-122"/>
                <a:cs typeface="DM Sans" pitchFamily="34" charset="-120"/>
              </a:rPr>
              <a:t>		</a:t>
            </a:r>
            <a:r>
              <a:rPr lang="en-US" sz="1800" dirty="0">
                <a:solidFill>
                  <a:srgbClr val="454240"/>
                </a:solidFill>
                <a:latin typeface="DM Sans" pitchFamily="34" charset="0"/>
                <a:ea typeface="DM Sans" pitchFamily="34" charset="-122"/>
                <a:cs typeface="DM Sans" pitchFamily="34" charset="-120"/>
              </a:rPr>
              <a:t>Demo obj = new Demo(); </a:t>
            </a:r>
            <a:r>
              <a:rPr lang="en-US" sz="1800" dirty="0" err="1">
                <a:solidFill>
                  <a:srgbClr val="454240"/>
                </a:solidFill>
                <a:latin typeface="DM Sans" pitchFamily="34" charset="0"/>
                <a:ea typeface="DM Sans" pitchFamily="34" charset="-122"/>
                <a:cs typeface="DM Sans" pitchFamily="34" charset="-120"/>
              </a:rPr>
              <a:t>obj.mostrar</a:t>
            </a:r>
            <a:r>
              <a:rPr lang="en-US" sz="1800" dirty="0">
                <a:solidFill>
                  <a:srgbClr val="454240"/>
                </a:solidFill>
                <a:latin typeface="DM Sans" pitchFamily="34" charset="0"/>
                <a:ea typeface="DM Sans" pitchFamily="34" charset="-122"/>
                <a:cs typeface="DM Sans" pitchFamily="34" charset="-120"/>
              </a:rPr>
              <a:t>(5); 				</a:t>
            </a:r>
            <a:r>
              <a:rPr lang="en-US" sz="1800" dirty="0" err="1">
                <a:solidFill>
                  <a:srgbClr val="454240"/>
                </a:solidFill>
                <a:latin typeface="DM Sans" pitchFamily="34" charset="0"/>
                <a:ea typeface="DM Sans" pitchFamily="34" charset="-122"/>
                <a:cs typeface="DM Sans" pitchFamily="34" charset="-120"/>
              </a:rPr>
              <a:t>obj.mostrar</a:t>
            </a:r>
            <a:r>
              <a:rPr lang="en-US" sz="1800" dirty="0">
                <a:solidFill>
                  <a:srgbClr val="454240"/>
                </a:solidFill>
                <a:latin typeface="DM Sans" pitchFamily="34" charset="0"/>
                <a:ea typeface="DM Sans" pitchFamily="34" charset="-122"/>
                <a:cs typeface="DM Sans" pitchFamily="34" charset="-120"/>
              </a:rPr>
              <a:t>("Hola </a:t>
            </a:r>
            <a:r>
              <a:rPr lang="en-US" sz="1800" dirty="0" err="1">
                <a:solidFill>
                  <a:srgbClr val="454240"/>
                </a:solidFill>
                <a:latin typeface="DM Sans" pitchFamily="34" charset="0"/>
                <a:ea typeface="DM Sans" pitchFamily="34" charset="-122"/>
                <a:cs typeface="DM Sans" pitchFamily="34" charset="-120"/>
              </a:rPr>
              <a:t>Polimorfismo</a:t>
            </a:r>
            <a:r>
              <a:rPr lang="en-US" sz="1800" dirty="0">
                <a:solidFill>
                  <a:srgbClr val="454240"/>
                </a:solidFill>
                <a:latin typeface="DM Sans" pitchFamily="34" charset="0"/>
                <a:ea typeface="DM Sans" pitchFamily="34" charset="-122"/>
                <a:cs typeface="DM Sans" pitchFamily="34" charset="-120"/>
              </a:rPr>
              <a:t>"); </a:t>
            </a:r>
          </a:p>
          <a:p>
            <a:r>
              <a:rPr lang="en-US" sz="1800" dirty="0">
                <a:solidFill>
                  <a:srgbClr val="454240"/>
                </a:solidFill>
                <a:latin typeface="DM Sans" pitchFamily="34" charset="0"/>
                <a:ea typeface="DM Sans" pitchFamily="34" charset="-122"/>
                <a:cs typeface="DM Sans" pitchFamily="34" charset="-120"/>
              </a:rPr>
              <a:t>	}</a:t>
            </a:r>
          </a:p>
          <a:p>
            <a:r>
              <a:rPr lang="en-US" sz="1800" dirty="0">
                <a:solidFill>
                  <a:srgbClr val="454240"/>
                </a:solidFill>
                <a:latin typeface="DM Sans" pitchFamily="34" charset="0"/>
                <a:ea typeface="DM Sans" pitchFamily="34" charset="-122"/>
                <a:cs typeface="DM Sans" pitchFamily="34" charset="-120"/>
              </a:rPr>
              <a:t>}</a:t>
            </a:r>
            <a:endParaRPr lang="es-ES" dirty="0"/>
          </a:p>
        </p:txBody>
      </p:sp>
    </p:spTree>
    <p:extLst>
      <p:ext uri="{BB962C8B-B14F-4D97-AF65-F5344CB8AC3E}">
        <p14:creationId xmlns:p14="http://schemas.microsoft.com/office/powerpoint/2010/main" val="871753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FFFDFA"/>
          </a:solidFill>
          <a:ln w="7620">
            <a:solidFill>
              <a:srgbClr val="E5E0DF"/>
            </a:solidFill>
            <a:prstDash val="solid"/>
          </a:ln>
        </p:spPr>
      </p:sp>
      <p:sp>
        <p:nvSpPr>
          <p:cNvPr id="4" name="Text 1"/>
          <p:cNvSpPr/>
          <p:nvPr/>
        </p:nvSpPr>
        <p:spPr>
          <a:xfrm>
            <a:off x="833199" y="1204799"/>
            <a:ext cx="10904220" cy="716804"/>
          </a:xfrm>
          <a:prstGeom prst="rect">
            <a:avLst/>
          </a:prstGeom>
          <a:noFill/>
          <a:ln/>
        </p:spPr>
        <p:txBody>
          <a:bodyPr wrap="none" rtlCol="0" anchor="t"/>
          <a:lstStyle/>
          <a:p>
            <a:pPr marL="0" indent="0">
              <a:lnSpc>
                <a:spcPts val="5686"/>
              </a:lnSpc>
              <a:buNone/>
            </a:pPr>
            <a:r>
              <a:rPr lang="en-US" sz="4374" dirty="0">
                <a:solidFill>
                  <a:srgbClr val="5C4E3D"/>
                </a:solidFill>
                <a:latin typeface="Libre Baskerville" pitchFamily="34" charset="0"/>
                <a:ea typeface="Libre Baskerville" pitchFamily="34" charset="-122"/>
                <a:cs typeface="Libre Baskerville" pitchFamily="34" charset="-120"/>
              </a:rPr>
              <a:t>Sobrecarga de Métodos: Reglas de Uso</a:t>
            </a:r>
            <a:endParaRPr lang="en-US" sz="4374" dirty="0"/>
          </a:p>
        </p:txBody>
      </p:sp>
      <p:sp>
        <p:nvSpPr>
          <p:cNvPr id="5" name="Text 2"/>
          <p:cNvSpPr/>
          <p:nvPr/>
        </p:nvSpPr>
        <p:spPr>
          <a:xfrm>
            <a:off x="833199" y="2252409"/>
            <a:ext cx="12964001" cy="793744"/>
          </a:xfrm>
          <a:prstGeom prst="rect">
            <a:avLst/>
          </a:prstGeom>
          <a:noFill/>
          <a:ln/>
        </p:spPr>
        <p:txBody>
          <a:bodyPr wrap="square" rtlCol="0" anchor="t"/>
          <a:lstStyle/>
          <a:p>
            <a:pPr marL="0" indent="0">
              <a:lnSpc>
                <a:spcPts val="3149"/>
              </a:lnSpc>
              <a:buNone/>
            </a:pPr>
            <a:r>
              <a:rPr lang="en-US" sz="1750" dirty="0">
                <a:solidFill>
                  <a:srgbClr val="454240"/>
                </a:solidFill>
                <a:latin typeface="DM Sans" pitchFamily="34" charset="0"/>
                <a:ea typeface="DM Sans" pitchFamily="34" charset="-122"/>
                <a:cs typeface="DM Sans" pitchFamily="34" charset="-120"/>
              </a:rPr>
              <a:t>La sobrecarga de métodos también tiene sus reglas. Estas permiten mantener un código más legible y evitar errores. Aquí están las reglas para el uso correcto de la sobrecarga de métodos.</a:t>
            </a:r>
            <a:endParaRPr lang="en-US" sz="1750" dirty="0"/>
          </a:p>
        </p:txBody>
      </p:sp>
      <p:sp>
        <p:nvSpPr>
          <p:cNvPr id="6" name="Shape 3"/>
          <p:cNvSpPr/>
          <p:nvPr/>
        </p:nvSpPr>
        <p:spPr>
          <a:xfrm>
            <a:off x="833199" y="3266690"/>
            <a:ext cx="4173260" cy="3697600"/>
          </a:xfrm>
          <a:prstGeom prst="roundRect">
            <a:avLst>
              <a:gd name="adj" fmla="val 1484"/>
            </a:avLst>
          </a:prstGeom>
          <a:solidFill>
            <a:srgbClr val="F7EDD4"/>
          </a:solidFill>
          <a:ln w="7620">
            <a:solidFill>
              <a:srgbClr val="EFDBA9"/>
            </a:solidFill>
            <a:prstDash val="solid"/>
          </a:ln>
        </p:spPr>
        <p:txBody>
          <a:bodyPr/>
          <a:lstStyle/>
          <a:p>
            <a:endParaRPr lang="es-ES" dirty="0"/>
          </a:p>
        </p:txBody>
      </p:sp>
      <p:sp>
        <p:nvSpPr>
          <p:cNvPr id="7" name="Text 4"/>
          <p:cNvSpPr/>
          <p:nvPr/>
        </p:nvSpPr>
        <p:spPr>
          <a:xfrm>
            <a:off x="1062990" y="3494791"/>
            <a:ext cx="3713678" cy="1075029"/>
          </a:xfrm>
          <a:prstGeom prst="rect">
            <a:avLst/>
          </a:prstGeom>
          <a:noFill/>
          <a:ln/>
        </p:spPr>
        <p:txBody>
          <a:bodyPr wrap="square" rtlCol="0" anchor="t"/>
          <a:lstStyle/>
          <a:p>
            <a:pPr marL="0" indent="0">
              <a:lnSpc>
                <a:spcPts val="2843"/>
              </a:lnSpc>
              <a:buNone/>
            </a:pPr>
            <a:r>
              <a:rPr lang="en-US" sz="2187" dirty="0">
                <a:solidFill>
                  <a:srgbClr val="454240"/>
                </a:solidFill>
                <a:latin typeface="Libre Baskerville" pitchFamily="34" charset="0"/>
                <a:ea typeface="Libre Baskerville" pitchFamily="34" charset="-122"/>
                <a:cs typeface="Libre Baskerville" pitchFamily="34" charset="-120"/>
              </a:rPr>
              <a:t>Los nombres de los métodos deben ser </a:t>
            </a:r>
            <a:r>
              <a:rPr lang="en-US" sz="2187" dirty="0" err="1">
                <a:solidFill>
                  <a:srgbClr val="454240"/>
                </a:solidFill>
                <a:latin typeface="Libre Baskerville" pitchFamily="34" charset="0"/>
                <a:ea typeface="Libre Baskerville" pitchFamily="34" charset="-122"/>
                <a:cs typeface="Libre Baskerville" pitchFamily="34" charset="-120"/>
              </a:rPr>
              <a:t>iguales</a:t>
            </a:r>
            <a:r>
              <a:rPr lang="en-US" sz="2187" dirty="0">
                <a:solidFill>
                  <a:srgbClr val="454240"/>
                </a:solidFill>
                <a:latin typeface="Libre Baskerville" pitchFamily="34" charset="0"/>
                <a:ea typeface="Libre Baskerville" pitchFamily="34" charset="-122"/>
                <a:cs typeface="Libre Baskerville" pitchFamily="34" charset="-120"/>
              </a:rPr>
              <a:t>.</a:t>
            </a:r>
            <a:endParaRPr lang="en-US" sz="2187" dirty="0"/>
          </a:p>
        </p:txBody>
      </p:sp>
      <p:sp>
        <p:nvSpPr>
          <p:cNvPr id="8" name="Text 5"/>
          <p:cNvSpPr/>
          <p:nvPr/>
        </p:nvSpPr>
        <p:spPr>
          <a:xfrm>
            <a:off x="1062990" y="4790357"/>
            <a:ext cx="3713678" cy="1190616"/>
          </a:xfrm>
          <a:prstGeom prst="rect">
            <a:avLst/>
          </a:prstGeom>
          <a:noFill/>
          <a:ln/>
        </p:spPr>
        <p:txBody>
          <a:bodyPr wrap="square" rtlCol="0" anchor="t"/>
          <a:lstStyle/>
          <a:p>
            <a:pPr marL="0" indent="0">
              <a:lnSpc>
                <a:spcPts val="3149"/>
              </a:lnSpc>
              <a:buNone/>
            </a:pPr>
            <a:r>
              <a:rPr lang="en-US" sz="1750" dirty="0">
                <a:solidFill>
                  <a:srgbClr val="454240"/>
                </a:solidFill>
                <a:latin typeface="DM Sans" pitchFamily="34" charset="0"/>
                <a:ea typeface="DM Sans" pitchFamily="34" charset="-122"/>
                <a:cs typeface="DM Sans" pitchFamily="34" charset="-120"/>
              </a:rPr>
              <a:t>Permite al compilador distinguir entre la sobrecarga de métodos y la sobrescritura de métodos.</a:t>
            </a:r>
            <a:endParaRPr lang="en-US" sz="1750" dirty="0"/>
          </a:p>
        </p:txBody>
      </p:sp>
      <p:sp>
        <p:nvSpPr>
          <p:cNvPr id="9" name="Shape 6"/>
          <p:cNvSpPr/>
          <p:nvPr/>
        </p:nvSpPr>
        <p:spPr>
          <a:xfrm>
            <a:off x="5228630" y="3266690"/>
            <a:ext cx="4173260" cy="3697600"/>
          </a:xfrm>
          <a:prstGeom prst="roundRect">
            <a:avLst>
              <a:gd name="adj" fmla="val 1484"/>
            </a:avLst>
          </a:prstGeom>
          <a:solidFill>
            <a:srgbClr val="F7EDD4"/>
          </a:solidFill>
          <a:ln w="7620">
            <a:solidFill>
              <a:srgbClr val="EFDBA9"/>
            </a:solidFill>
            <a:prstDash val="solid"/>
          </a:ln>
        </p:spPr>
      </p:sp>
      <p:sp>
        <p:nvSpPr>
          <p:cNvPr id="10" name="Text 7"/>
          <p:cNvSpPr/>
          <p:nvPr/>
        </p:nvSpPr>
        <p:spPr>
          <a:xfrm>
            <a:off x="5458420" y="3494791"/>
            <a:ext cx="3713678" cy="1075029"/>
          </a:xfrm>
          <a:prstGeom prst="rect">
            <a:avLst/>
          </a:prstGeom>
          <a:noFill/>
          <a:ln/>
        </p:spPr>
        <p:txBody>
          <a:bodyPr wrap="square" rtlCol="0" anchor="t"/>
          <a:lstStyle/>
          <a:p>
            <a:pPr marL="0" indent="0">
              <a:lnSpc>
                <a:spcPts val="2843"/>
              </a:lnSpc>
              <a:buNone/>
            </a:pPr>
            <a:r>
              <a:rPr lang="en-US" sz="2187" dirty="0">
                <a:solidFill>
                  <a:srgbClr val="454240"/>
                </a:solidFill>
                <a:latin typeface="Libre Baskerville" pitchFamily="34" charset="0"/>
                <a:ea typeface="Libre Baskerville" pitchFamily="34" charset="-122"/>
                <a:cs typeface="Libre Baskerville" pitchFamily="34" charset="-120"/>
              </a:rPr>
              <a:t>El número y tipo de argumentos deben ser diferentes.</a:t>
            </a:r>
            <a:endParaRPr lang="en-US" sz="2187" dirty="0"/>
          </a:p>
        </p:txBody>
      </p:sp>
      <p:sp>
        <p:nvSpPr>
          <p:cNvPr id="11" name="Text 8"/>
          <p:cNvSpPr/>
          <p:nvPr/>
        </p:nvSpPr>
        <p:spPr>
          <a:xfrm>
            <a:off x="5458420" y="4790357"/>
            <a:ext cx="3713678" cy="1190616"/>
          </a:xfrm>
          <a:prstGeom prst="rect">
            <a:avLst/>
          </a:prstGeom>
          <a:noFill/>
          <a:ln/>
        </p:spPr>
        <p:txBody>
          <a:bodyPr wrap="square" rtlCol="0" anchor="t"/>
          <a:lstStyle/>
          <a:p>
            <a:pPr marL="0" indent="0">
              <a:lnSpc>
                <a:spcPts val="3149"/>
              </a:lnSpc>
              <a:buNone/>
            </a:pPr>
            <a:r>
              <a:rPr lang="en-US" sz="1750" dirty="0">
                <a:solidFill>
                  <a:srgbClr val="454240"/>
                </a:solidFill>
                <a:latin typeface="DM Sans" pitchFamily="34" charset="0"/>
                <a:ea typeface="DM Sans" pitchFamily="34" charset="-122"/>
                <a:cs typeface="DM Sans" pitchFamily="34" charset="-120"/>
              </a:rPr>
              <a:t>Permite al compilador elegir el método adecuado en función de los argumentos que se han pasado.</a:t>
            </a:r>
            <a:endParaRPr lang="en-US" sz="1750" dirty="0"/>
          </a:p>
        </p:txBody>
      </p:sp>
      <p:sp>
        <p:nvSpPr>
          <p:cNvPr id="12" name="Shape 9"/>
          <p:cNvSpPr/>
          <p:nvPr/>
        </p:nvSpPr>
        <p:spPr>
          <a:xfrm>
            <a:off x="9624060" y="3266690"/>
            <a:ext cx="4173260" cy="3697600"/>
          </a:xfrm>
          <a:prstGeom prst="roundRect">
            <a:avLst>
              <a:gd name="adj" fmla="val 1484"/>
            </a:avLst>
          </a:prstGeom>
          <a:solidFill>
            <a:srgbClr val="F7EDD4"/>
          </a:solidFill>
          <a:ln w="7620">
            <a:solidFill>
              <a:srgbClr val="EFDBA9"/>
            </a:solidFill>
            <a:prstDash val="solid"/>
          </a:ln>
        </p:spPr>
      </p:sp>
      <p:sp>
        <p:nvSpPr>
          <p:cNvPr id="13" name="Text 10"/>
          <p:cNvSpPr/>
          <p:nvPr/>
        </p:nvSpPr>
        <p:spPr>
          <a:xfrm>
            <a:off x="9853851" y="3494791"/>
            <a:ext cx="3713678" cy="1433372"/>
          </a:xfrm>
          <a:prstGeom prst="rect">
            <a:avLst/>
          </a:prstGeom>
          <a:noFill/>
          <a:ln/>
        </p:spPr>
        <p:txBody>
          <a:bodyPr wrap="square" rtlCol="0" anchor="t"/>
          <a:lstStyle/>
          <a:p>
            <a:pPr marL="0" indent="0">
              <a:lnSpc>
                <a:spcPts val="2843"/>
              </a:lnSpc>
              <a:buNone/>
            </a:pPr>
            <a:r>
              <a:rPr lang="en-US" sz="2187" dirty="0">
                <a:solidFill>
                  <a:srgbClr val="454240"/>
                </a:solidFill>
                <a:latin typeface="Libre Baskerville" pitchFamily="34" charset="0"/>
                <a:ea typeface="Libre Baskerville" pitchFamily="34" charset="-122"/>
                <a:cs typeface="Libre Baskerville" pitchFamily="34" charset="-120"/>
              </a:rPr>
              <a:t>El valor de retorno puede cambiar, pero no es el factor decisivo en la selección de un método.</a:t>
            </a:r>
            <a:endParaRPr lang="en-US" sz="2187" dirty="0"/>
          </a:p>
        </p:txBody>
      </p:sp>
      <p:sp>
        <p:nvSpPr>
          <p:cNvPr id="14" name="Text 11"/>
          <p:cNvSpPr/>
          <p:nvPr/>
        </p:nvSpPr>
        <p:spPr>
          <a:xfrm>
            <a:off x="9853851" y="5148700"/>
            <a:ext cx="3713678" cy="1587488"/>
          </a:xfrm>
          <a:prstGeom prst="rect">
            <a:avLst/>
          </a:prstGeom>
          <a:noFill/>
          <a:ln/>
        </p:spPr>
        <p:txBody>
          <a:bodyPr wrap="square" rtlCol="0" anchor="t"/>
          <a:lstStyle/>
          <a:p>
            <a:pPr marL="0" indent="0">
              <a:lnSpc>
                <a:spcPts val="3149"/>
              </a:lnSpc>
              <a:buNone/>
            </a:pPr>
            <a:r>
              <a:rPr lang="en-US" sz="1750" dirty="0">
                <a:solidFill>
                  <a:srgbClr val="454240"/>
                </a:solidFill>
                <a:latin typeface="DM Sans" pitchFamily="34" charset="0"/>
                <a:ea typeface="DM Sans" pitchFamily="34" charset="-122"/>
                <a:cs typeface="DM Sans" pitchFamily="34" charset="-120"/>
              </a:rPr>
              <a:t>El compilador elige el método correcto basándose en los argumentos que se han pasado, no en el valor de retorno.</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169088"/>
          </a:xfrm>
          <a:prstGeom prst="rect">
            <a:avLst/>
          </a:prstGeom>
        </p:spPr>
      </p:pic>
      <p:sp>
        <p:nvSpPr>
          <p:cNvPr id="3" name="Shape 0"/>
          <p:cNvSpPr/>
          <p:nvPr/>
        </p:nvSpPr>
        <p:spPr>
          <a:xfrm>
            <a:off x="0" y="0"/>
            <a:ext cx="14630400" cy="8229600"/>
          </a:xfrm>
          <a:prstGeom prst="rect">
            <a:avLst/>
          </a:prstGeom>
          <a:solidFill>
            <a:srgbClr val="FFFDFA"/>
          </a:solidFill>
          <a:ln w="7620">
            <a:solidFill>
              <a:srgbClr val="E5E0DF"/>
            </a:solidFill>
            <a:prstDash val="solid"/>
          </a:ln>
        </p:spPr>
      </p:sp>
      <p:sp>
        <p:nvSpPr>
          <p:cNvPr id="4" name="Text 1"/>
          <p:cNvSpPr/>
          <p:nvPr/>
        </p:nvSpPr>
        <p:spPr>
          <a:xfrm>
            <a:off x="833199" y="1614790"/>
            <a:ext cx="7477601" cy="1433609"/>
          </a:xfrm>
          <a:prstGeom prst="rect">
            <a:avLst/>
          </a:prstGeom>
          <a:noFill/>
          <a:ln/>
        </p:spPr>
        <p:txBody>
          <a:bodyPr wrap="square" rtlCol="0" anchor="t"/>
          <a:lstStyle/>
          <a:p>
            <a:pPr marL="0" indent="0">
              <a:lnSpc>
                <a:spcPts val="5686"/>
              </a:lnSpc>
              <a:buNone/>
            </a:pPr>
            <a:r>
              <a:rPr lang="en-US" sz="4374" dirty="0">
                <a:solidFill>
                  <a:srgbClr val="5C4E3D"/>
                </a:solidFill>
                <a:latin typeface="Libre Baskerville" pitchFamily="34" charset="0"/>
                <a:ea typeface="Libre Baskerville" pitchFamily="34" charset="-122"/>
                <a:cs typeface="Libre Baskerville" pitchFamily="34" charset="-120"/>
              </a:rPr>
              <a:t>Polimorfismo Estático: Ejemplo Práctico</a:t>
            </a:r>
            <a:endParaRPr lang="en-US" sz="4374" dirty="0"/>
          </a:p>
        </p:txBody>
      </p:sp>
      <p:sp>
        <p:nvSpPr>
          <p:cNvPr id="5" name="Text 2"/>
          <p:cNvSpPr/>
          <p:nvPr/>
        </p:nvSpPr>
        <p:spPr>
          <a:xfrm>
            <a:off x="833199" y="3379204"/>
            <a:ext cx="7477601" cy="3174977"/>
          </a:xfrm>
          <a:prstGeom prst="rect">
            <a:avLst/>
          </a:prstGeom>
          <a:noFill/>
          <a:ln/>
        </p:spPr>
        <p:txBody>
          <a:bodyPr wrap="square" rtlCol="0" anchor="t"/>
          <a:lstStyle/>
          <a:p>
            <a:pPr marL="0" indent="0">
              <a:lnSpc>
                <a:spcPts val="3149"/>
              </a:lnSpc>
              <a:buNone/>
            </a:pPr>
            <a:r>
              <a:rPr lang="en-US" sz="1750" dirty="0">
                <a:solidFill>
                  <a:srgbClr val="454240"/>
                </a:solidFill>
                <a:latin typeface="DM Sans" pitchFamily="34" charset="0"/>
                <a:ea typeface="DM Sans" pitchFamily="34" charset="-122"/>
                <a:cs typeface="DM Sans" pitchFamily="34" charset="-120"/>
              </a:rPr>
              <a:t>Ahora, veamos otro ejemplo práctico en Java con una clase que tenga distintos métodos con el mismo nombre, pero diferentes parámetros. Este será útil para comprender mejor cómo funciona la sobrecarga de métodos en la </a:t>
            </a:r>
            <a:r>
              <a:rPr lang="en-US" sz="1750" dirty="0" err="1">
                <a:solidFill>
                  <a:srgbClr val="454240"/>
                </a:solidFill>
                <a:latin typeface="DM Sans" pitchFamily="34" charset="0"/>
                <a:ea typeface="DM Sans" pitchFamily="34" charset="-122"/>
                <a:cs typeface="DM Sans" pitchFamily="34" charset="-120"/>
              </a:rPr>
              <a:t>práctica</a:t>
            </a:r>
            <a:r>
              <a:rPr lang="en-US" sz="1750" dirty="0">
                <a:solidFill>
                  <a:srgbClr val="454240"/>
                </a:solidFill>
                <a:latin typeface="DM Sans" pitchFamily="34" charset="0"/>
                <a:ea typeface="DM Sans" pitchFamily="34" charset="-122"/>
                <a:cs typeface="DM Sans" pitchFamily="34" charset="-120"/>
              </a:rPr>
              <a:t>.</a:t>
            </a:r>
            <a:endParaRPr lang="en-US" sz="1750" dirty="0"/>
          </a:p>
        </p:txBody>
      </p:sp>
      <p:pic>
        <p:nvPicPr>
          <p:cNvPr id="6" name="Image 1" descr="preencoded.png"/>
          <p:cNvPicPr>
            <a:picLocks noChangeAspect="1"/>
          </p:cNvPicPr>
          <p:nvPr/>
        </p:nvPicPr>
        <p:blipFill>
          <a:blip r:embed="rId4"/>
          <a:stretch>
            <a:fillRect/>
          </a:stretch>
        </p:blipFill>
        <p:spPr>
          <a:xfrm>
            <a:off x="9144000" y="0"/>
            <a:ext cx="5486400" cy="816908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714</TotalTime>
  <Words>1679</Words>
  <Application>Microsoft Office PowerPoint</Application>
  <PresentationFormat>Personalizado</PresentationFormat>
  <Paragraphs>168</Paragraphs>
  <Slides>17</Slides>
  <Notes>13</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17</vt:i4>
      </vt:variant>
    </vt:vector>
  </HeadingPairs>
  <TitlesOfParts>
    <vt:vector size="23" baseType="lpstr">
      <vt:lpstr>Arial</vt:lpstr>
      <vt:lpstr>Calibri</vt:lpstr>
      <vt:lpstr>DM Sans</vt:lpstr>
      <vt:lpstr>Libre Baskerville</vt:lpstr>
      <vt:lpstr>Söhne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Pablo Guevara</cp:lastModifiedBy>
  <cp:revision>11</cp:revision>
  <dcterms:created xsi:type="dcterms:W3CDTF">2023-06-28T11:56:45Z</dcterms:created>
  <dcterms:modified xsi:type="dcterms:W3CDTF">2023-06-29T00:03:10Z</dcterms:modified>
</cp:coreProperties>
</file>